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5"/>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046"/>
    <p:restoredTop sz="94657"/>
  </p:normalViewPr>
  <p:slideViewPr>
    <p:cSldViewPr>
      <p:cViewPr varScale="1">
        <p:scale>
          <a:sx n="88" d="100"/>
          <a:sy n="88" d="100"/>
        </p:scale>
        <p:origin x="296" y="4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977089-4E5F-4112-B54F-D77AEF54E3E1}" type="datetimeFigureOut">
              <a:rPr lang="en-US" smtClean="0"/>
              <a:pPr/>
              <a:t>4/9/26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19EED-C1CA-4981-878E-684917A4EB7A}" type="slidenum">
              <a:rPr lang="en-US" smtClean="0"/>
              <a:pPr/>
              <a:t>‹#›</a:t>
            </a:fld>
            <a:endParaRPr lang="en-US"/>
          </a:p>
        </p:txBody>
      </p:sp>
    </p:spTree>
    <p:extLst>
      <p:ext uri="{BB962C8B-B14F-4D97-AF65-F5344CB8AC3E}">
        <p14:creationId xmlns:p14="http://schemas.microsoft.com/office/powerpoint/2010/main" val="2464803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519EED-C1CA-4981-878E-684917A4EB7A}"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3E4D37CD-A281-41F5-AE08-C478CF4257B6}" type="datetimeFigureOut">
              <a:rPr lang="en-US" smtClean="0"/>
              <a:pPr/>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A0A65-7334-4BC9-8E2A-9320F3F7B66A}"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4D37CD-A281-41F5-AE08-C478CF4257B6}" type="datetimeFigureOut">
              <a:rPr lang="en-US" smtClean="0"/>
              <a:pPr/>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A0A65-7334-4BC9-8E2A-9320F3F7B66A}"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4D37CD-A281-41F5-AE08-C478CF4257B6}" type="datetimeFigureOut">
              <a:rPr lang="en-US" smtClean="0"/>
              <a:pPr/>
              <a:t>4/9/26</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862A0A65-7334-4BC9-8E2A-9320F3F7B66A}"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4D37CD-A281-41F5-AE08-C478CF4257B6}" type="datetimeFigureOut">
              <a:rPr lang="en-US" smtClean="0"/>
              <a:pPr/>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A0A65-7334-4BC9-8E2A-9320F3F7B66A}"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E4D37CD-A281-41F5-AE08-C478CF4257B6}" type="datetimeFigureOut">
              <a:rPr lang="en-US" smtClean="0"/>
              <a:pPr/>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A0A65-7334-4BC9-8E2A-9320F3F7B66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E4D37CD-A281-41F5-AE08-C478CF4257B6}" type="datetimeFigureOut">
              <a:rPr lang="en-US" smtClean="0"/>
              <a:pPr/>
              <a:t>4/9/26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2A0A65-7334-4BC9-8E2A-9320F3F7B66A}"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E4D37CD-A281-41F5-AE08-C478CF4257B6}" type="datetimeFigureOut">
              <a:rPr lang="en-US" smtClean="0"/>
              <a:pPr/>
              <a:t>4/9/26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2A0A65-7334-4BC9-8E2A-9320F3F7B66A}"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E4D37CD-A281-41F5-AE08-C478CF4257B6}" type="datetimeFigureOut">
              <a:rPr lang="en-US" smtClean="0"/>
              <a:pPr/>
              <a:t>4/9/26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2A0A65-7334-4BC9-8E2A-9320F3F7B66A}"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4D37CD-A281-41F5-AE08-C478CF4257B6}" type="datetimeFigureOut">
              <a:rPr lang="en-US" smtClean="0"/>
              <a:pPr/>
              <a:t>4/9/26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2A0A65-7334-4BC9-8E2A-9320F3F7B66A}"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E4D37CD-A281-41F5-AE08-C478CF4257B6}" type="datetimeFigureOut">
              <a:rPr lang="en-US" smtClean="0"/>
              <a:pPr/>
              <a:t>4/9/26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2A0A65-7334-4BC9-8E2A-9320F3F7B66A}"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3E4D37CD-A281-41F5-AE08-C478CF4257B6}" type="datetimeFigureOut">
              <a:rPr lang="en-US" smtClean="0"/>
              <a:pPr/>
              <a:t>4/9/26</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862A0A65-7334-4BC9-8E2A-9320F3F7B66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3E4D37CD-A281-41F5-AE08-C478CF4257B6}" type="datetimeFigureOut">
              <a:rPr lang="en-US" smtClean="0"/>
              <a:pPr/>
              <a:t>4/9/26</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62A0A65-7334-4BC9-8E2A-9320F3F7B6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fade/>
  </p:transition>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en.wikipedia.org/wiki/File:Kubrick_one-point-perspective.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Directors</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Orson Welles 1937.jpg"/>
          <p:cNvPicPr>
            <a:picLocks noChangeAspect="1" noChangeArrowheads="1"/>
          </p:cNvPicPr>
          <p:nvPr/>
        </p:nvPicPr>
        <p:blipFill>
          <a:blip r:embed="rId3"/>
          <a:srcRect/>
          <a:stretch>
            <a:fillRect/>
          </a:stretch>
        </p:blipFill>
        <p:spPr bwMode="auto">
          <a:xfrm>
            <a:off x="5029200" y="838200"/>
            <a:ext cx="3942588" cy="5054600"/>
          </a:xfrm>
          <a:prstGeom prst="rect">
            <a:avLst/>
          </a:prstGeom>
          <a:noFill/>
        </p:spPr>
      </p:pic>
      <p:pic>
        <p:nvPicPr>
          <p:cNvPr id="1028" name="Picture 4" descr="File:Citizenkane.jpg"/>
          <p:cNvPicPr>
            <a:picLocks noChangeAspect="1" noChangeArrowheads="1"/>
          </p:cNvPicPr>
          <p:nvPr/>
        </p:nvPicPr>
        <p:blipFill>
          <a:blip r:embed="rId4"/>
          <a:srcRect/>
          <a:stretch>
            <a:fillRect/>
          </a:stretch>
        </p:blipFill>
        <p:spPr bwMode="auto">
          <a:xfrm>
            <a:off x="304800" y="152400"/>
            <a:ext cx="2181225" cy="3231444"/>
          </a:xfrm>
          <a:prstGeom prst="rect">
            <a:avLst/>
          </a:prstGeom>
          <a:noFill/>
        </p:spPr>
      </p:pic>
      <p:pic>
        <p:nvPicPr>
          <p:cNvPr id="1030" name="Picture 6" descr="File:Poster3 Orson Welles Mr. Arkadin Confidential Report.jpg"/>
          <p:cNvPicPr>
            <a:picLocks noChangeAspect="1" noChangeArrowheads="1"/>
          </p:cNvPicPr>
          <p:nvPr/>
        </p:nvPicPr>
        <p:blipFill>
          <a:blip r:embed="rId5"/>
          <a:srcRect/>
          <a:stretch>
            <a:fillRect/>
          </a:stretch>
        </p:blipFill>
        <p:spPr bwMode="auto">
          <a:xfrm>
            <a:off x="2667000" y="1905000"/>
            <a:ext cx="2314575" cy="3095625"/>
          </a:xfrm>
          <a:prstGeom prst="rect">
            <a:avLst/>
          </a:prstGeom>
          <a:noFill/>
        </p:spPr>
      </p:pic>
      <p:pic>
        <p:nvPicPr>
          <p:cNvPr id="1032" name="Picture 8" descr="File:Touchofevil.jpg"/>
          <p:cNvPicPr>
            <a:picLocks noChangeAspect="1" noChangeArrowheads="1"/>
          </p:cNvPicPr>
          <p:nvPr/>
        </p:nvPicPr>
        <p:blipFill>
          <a:blip r:embed="rId6"/>
          <a:srcRect/>
          <a:stretch>
            <a:fillRect/>
          </a:stretch>
        </p:blipFill>
        <p:spPr bwMode="auto">
          <a:xfrm>
            <a:off x="304800" y="3505200"/>
            <a:ext cx="2257425" cy="3134096"/>
          </a:xfrm>
          <a:prstGeom prst="rect">
            <a:avLst/>
          </a:prstGeom>
          <a:noFill/>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br>
              <a:rPr lang="en-US" dirty="0"/>
            </a:br>
            <a:r>
              <a:rPr lang="en-US" dirty="0"/>
              <a:t>Francis Ford Coppola</a:t>
            </a:r>
            <a:br>
              <a:rPr lang="en-US" dirty="0"/>
            </a:br>
            <a:endParaRPr lang="en-US" dirty="0"/>
          </a:p>
        </p:txBody>
      </p:sp>
      <p:sp>
        <p:nvSpPr>
          <p:cNvPr id="3" name="Content Placeholder 2"/>
          <p:cNvSpPr>
            <a:spLocks noGrp="1"/>
          </p:cNvSpPr>
          <p:nvPr>
            <p:ph idx="1"/>
          </p:nvPr>
        </p:nvSpPr>
        <p:spPr/>
        <p:txBody>
          <a:bodyPr>
            <a:normAutofit/>
          </a:bodyPr>
          <a:lstStyle/>
          <a:p>
            <a:r>
              <a:rPr lang="en-US" sz="2800" dirty="0">
                <a:latin typeface="Agency FB" pitchFamily="34" charset="0"/>
              </a:rPr>
              <a:t>Francis Ford Coppola is an American film director, producer and screen writer. </a:t>
            </a:r>
          </a:p>
          <a:p>
            <a:r>
              <a:rPr lang="en-US" sz="2800" dirty="0">
                <a:latin typeface="Agency FB" pitchFamily="34" charset="0"/>
              </a:rPr>
              <a:t>Coppola’s distaste for the gangster genre keeps nudging the movie The godfather in another, far richer direction. </a:t>
            </a:r>
          </a:p>
          <a:p>
            <a:r>
              <a:rPr lang="en-US" sz="2800" dirty="0">
                <a:latin typeface="Agency FB" pitchFamily="34" charset="0"/>
              </a:rPr>
              <a:t>When he is filming, he does not put too many unnecessary items into the scene. When using a Wide-angle lens, the frames are very open and spacious.    </a:t>
            </a:r>
          </a:p>
          <a:p>
            <a:r>
              <a:rPr lang="en-US" sz="2800" dirty="0">
                <a:latin typeface="Agency FB" pitchFamily="34" charset="0"/>
              </a:rPr>
              <a:t> Francis Ford Coppola uses sound in a rather conventional way, but at times adds a touch of his own creative style. </a:t>
            </a:r>
          </a:p>
          <a:p>
            <a:endParaRPr lang="en-US" dirty="0"/>
          </a:p>
          <a:p>
            <a:endParaRPr lang="en-US"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a:latin typeface="Agency FB" pitchFamily="34" charset="0"/>
              </a:rPr>
              <a:t>Wary of enforcing stereotypes about Italians and Sicilians, Coppola turned the luxuriant saga of the </a:t>
            </a:r>
            <a:r>
              <a:rPr lang="en-US" sz="2800" dirty="0" err="1">
                <a:latin typeface="Agency FB" pitchFamily="34" charset="0"/>
              </a:rPr>
              <a:t>Corleone</a:t>
            </a:r>
            <a:r>
              <a:rPr lang="en-US" sz="2800" dirty="0">
                <a:latin typeface="Agency FB" pitchFamily="34" charset="0"/>
              </a:rPr>
              <a:t> crime family into a metaphor for American capitalism and the utter ruthlessness with which business gets done in their adopted country. In the end, Paramount got the violent, commercially appealing shoot-’</a:t>
            </a:r>
            <a:r>
              <a:rPr lang="en-US" sz="2800" dirty="0" err="1">
                <a:latin typeface="Agency FB" pitchFamily="34" charset="0"/>
              </a:rPr>
              <a:t>em</a:t>
            </a:r>
            <a:r>
              <a:rPr lang="en-US" sz="2800" dirty="0">
                <a:latin typeface="Agency FB" pitchFamily="34" charset="0"/>
              </a:rPr>
              <a:t>-up they wanted and Coppola got the subtext and cultural authenticity that transformed </a:t>
            </a:r>
            <a:r>
              <a:rPr lang="en-US" sz="2800" i="1" dirty="0">
                <a:latin typeface="Agency FB" pitchFamily="34" charset="0"/>
              </a:rPr>
              <a:t>The Godfather</a:t>
            </a:r>
            <a:r>
              <a:rPr lang="en-US" sz="2800" dirty="0">
                <a:latin typeface="Agency FB" pitchFamily="34" charset="0"/>
              </a:rPr>
              <a:t> into a classic.  </a:t>
            </a:r>
          </a:p>
          <a:p>
            <a:endParaRPr lang="en-US"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File:GodfatherIII2.jpg"/>
          <p:cNvPicPr>
            <a:picLocks noChangeAspect="1" noChangeArrowheads="1"/>
          </p:cNvPicPr>
          <p:nvPr/>
        </p:nvPicPr>
        <p:blipFill>
          <a:blip r:embed="rId2"/>
          <a:srcRect/>
          <a:stretch>
            <a:fillRect/>
          </a:stretch>
        </p:blipFill>
        <p:spPr bwMode="auto">
          <a:xfrm>
            <a:off x="457200" y="381000"/>
            <a:ext cx="1995351" cy="2971800"/>
          </a:xfrm>
          <a:prstGeom prst="rect">
            <a:avLst/>
          </a:prstGeom>
          <a:noFill/>
        </p:spPr>
      </p:pic>
      <p:pic>
        <p:nvPicPr>
          <p:cNvPr id="24580" name="Picture 4" descr="http://t2.gstatic.com/images?q=tbn:ANd9GcTUFFIQ9PUrylihmu1FAfw0V22omax3a8DQPZSuVIZMxZa0ZF6K"/>
          <p:cNvPicPr>
            <a:picLocks noChangeAspect="1" noChangeArrowheads="1"/>
          </p:cNvPicPr>
          <p:nvPr/>
        </p:nvPicPr>
        <p:blipFill>
          <a:blip r:embed="rId3"/>
          <a:srcRect/>
          <a:stretch>
            <a:fillRect/>
          </a:stretch>
        </p:blipFill>
        <p:spPr bwMode="auto">
          <a:xfrm>
            <a:off x="4800600" y="762000"/>
            <a:ext cx="4158762" cy="4927344"/>
          </a:xfrm>
          <a:prstGeom prst="rect">
            <a:avLst/>
          </a:prstGeom>
          <a:noFill/>
        </p:spPr>
      </p:pic>
      <p:pic>
        <p:nvPicPr>
          <p:cNvPr id="24582" name="Picture 6" descr="File:Apocnow.jpg"/>
          <p:cNvPicPr>
            <a:picLocks noChangeAspect="1" noChangeArrowheads="1"/>
          </p:cNvPicPr>
          <p:nvPr/>
        </p:nvPicPr>
        <p:blipFill>
          <a:blip r:embed="rId4"/>
          <a:srcRect/>
          <a:stretch>
            <a:fillRect/>
          </a:stretch>
        </p:blipFill>
        <p:spPr bwMode="auto">
          <a:xfrm>
            <a:off x="2667000" y="2362200"/>
            <a:ext cx="2066073" cy="3017461"/>
          </a:xfrm>
          <a:prstGeom prst="rect">
            <a:avLst/>
          </a:prstGeom>
          <a:noFill/>
        </p:spPr>
      </p:pic>
      <p:pic>
        <p:nvPicPr>
          <p:cNvPr id="24584" name="Picture 8" descr="File:Theconversation.jpg"/>
          <p:cNvPicPr>
            <a:picLocks noChangeAspect="1" noChangeArrowheads="1"/>
          </p:cNvPicPr>
          <p:nvPr/>
        </p:nvPicPr>
        <p:blipFill>
          <a:blip r:embed="rId5"/>
          <a:srcRect/>
          <a:stretch>
            <a:fillRect/>
          </a:stretch>
        </p:blipFill>
        <p:spPr bwMode="auto">
          <a:xfrm>
            <a:off x="381000" y="3505200"/>
            <a:ext cx="2079953" cy="3175928"/>
          </a:xfrm>
          <a:prstGeom prst="rect">
            <a:avLst/>
          </a:prstGeom>
          <a:noFill/>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br>
              <a:rPr lang="en-US" dirty="0"/>
            </a:br>
            <a:r>
              <a:rPr lang="en-US" dirty="0"/>
              <a:t>Steven </a:t>
            </a:r>
            <a:r>
              <a:rPr lang="en-US" dirty="0" err="1"/>
              <a:t>Speilberg</a:t>
            </a:r>
            <a:br>
              <a:rPr lang="en-US" dirty="0"/>
            </a:br>
            <a:endParaRPr lang="en-US" dirty="0"/>
          </a:p>
        </p:txBody>
      </p:sp>
      <p:sp>
        <p:nvSpPr>
          <p:cNvPr id="3" name="Content Placeholder 2"/>
          <p:cNvSpPr>
            <a:spLocks noGrp="1"/>
          </p:cNvSpPr>
          <p:nvPr>
            <p:ph idx="1"/>
          </p:nvPr>
        </p:nvSpPr>
        <p:spPr/>
        <p:txBody>
          <a:bodyPr>
            <a:noAutofit/>
          </a:bodyPr>
          <a:lstStyle/>
          <a:p>
            <a:r>
              <a:rPr lang="en-US" sz="2800" dirty="0">
                <a:latin typeface="Agency FB" pitchFamily="34" charset="0"/>
              </a:rPr>
              <a:t>Steven Allan Spielberg is an American business magnate, film director, screenwriter, and producer. </a:t>
            </a:r>
          </a:p>
          <a:p>
            <a:r>
              <a:rPr lang="en-US" sz="2800" dirty="0">
                <a:latin typeface="Agency FB" pitchFamily="34" charset="0"/>
              </a:rPr>
              <a:t>His films have covered many themes and genres. Spielberg's early science-fiction and adventure films were seen as archetypes of modern Hollywood blockbuster filmmaking. </a:t>
            </a:r>
          </a:p>
          <a:p>
            <a:r>
              <a:rPr lang="en-US" sz="2800" dirty="0">
                <a:latin typeface="Agency FB" pitchFamily="34" charset="0"/>
              </a:rPr>
              <a:t>In later years, his films began addressing humanistic issues such as the Holocaust, the transatlantic slave war, war, and terrorism. </a:t>
            </a:r>
          </a:p>
          <a:p>
            <a:r>
              <a:rPr lang="en-US" sz="2800" dirty="0">
                <a:latin typeface="Agency FB" pitchFamily="34" charset="0"/>
              </a:rPr>
              <a:t>He is also one of the co-founders of </a:t>
            </a:r>
            <a:r>
              <a:rPr lang="en-US" sz="2800" dirty="0" err="1">
                <a:latin typeface="Agency FB" pitchFamily="34" charset="0"/>
              </a:rPr>
              <a:t>Dreamworks</a:t>
            </a:r>
            <a:r>
              <a:rPr lang="en-US" sz="2800" dirty="0">
                <a:latin typeface="Agency FB" pitchFamily="34" charset="0"/>
              </a:rPr>
              <a:t> movie studio.</a:t>
            </a:r>
          </a:p>
          <a:p>
            <a:r>
              <a:rPr lang="en-US" sz="2800" dirty="0">
                <a:latin typeface="Agency FB" pitchFamily="34" charset="0"/>
              </a:rPr>
              <a:t>Most of his films deal with ordinary characters searching for or coming in contact with extraordinary beings or finding themselves in extraordinary circumstances. </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a:latin typeface="Agency FB" pitchFamily="34" charset="0"/>
              </a:rPr>
              <a:t>A strong consistent theme in his family-friendly work is a childlike, even naïve, sense of wonder and faith.</a:t>
            </a:r>
          </a:p>
          <a:p>
            <a:r>
              <a:rPr lang="en-US" sz="2800" dirty="0">
                <a:latin typeface="Agency FB" pitchFamily="34" charset="0"/>
              </a:rPr>
              <a:t>If one views each of his films, one will see this shot utilized by the director, notably the water scenes in </a:t>
            </a:r>
            <a:r>
              <a:rPr lang="en-US" sz="2800" i="1" dirty="0">
                <a:latin typeface="Agency FB" pitchFamily="34" charset="0"/>
              </a:rPr>
              <a:t>Jaws</a:t>
            </a:r>
            <a:r>
              <a:rPr lang="en-US" sz="2800" dirty="0">
                <a:latin typeface="Agency FB" pitchFamily="34" charset="0"/>
              </a:rPr>
              <a:t> are filmed from the low-angle perspective of someone swimming. Another child oriented theme in Spielberg's films is that of loss of innocence and coming-of-age.</a:t>
            </a:r>
          </a:p>
          <a:p>
            <a:r>
              <a:rPr lang="en-US" sz="2800" dirty="0">
                <a:latin typeface="Agency FB" pitchFamily="34" charset="0"/>
              </a:rPr>
              <a:t>The most persistent theme throughout his films is tension in parent-child relationships.</a:t>
            </a:r>
          </a:p>
          <a:p>
            <a:r>
              <a:rPr lang="en-US" sz="2800" dirty="0">
                <a:latin typeface="Agency FB" pitchFamily="34" charset="0"/>
              </a:rPr>
              <a:t>Most of his films are generally optimistic in nature</a:t>
            </a:r>
            <a:r>
              <a:rPr lang="en-US" sz="2800" dirty="0"/>
              <a:t>. </a:t>
            </a:r>
            <a:endParaRPr lang="en-US" sz="2800" dirty="0">
              <a:latin typeface="Agency FB" pitchFamily="34" charset="0"/>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descr="data:image/jpeg;base64,/9j/4AAQSkZJRgABAQAAAQABAAD/2wCEAAkGBxQTEhQUExQUFhUVFhcXFxUYFxgXGBgUFRcWFxgXFBUYHCggGBwlHBQUITEhJSkrLi4uFx8zODMsNygtLisBCgoKBQUFDgUFDisZExkrKysrKysrKysrKysrKysrKysrKysrKysrKysrKysrKysrKysrKysrKysrKysrKysrK//AABEIAOMA3gMBIgACEQEDEQH/xAAcAAACAgMBAQAAAAAAAAAAAAAFBgQHAAMIAgH/xABREAABAgQDAwcFCwgHCAMAAAABAhEAAwQhBRIxBkFRBxMiYXGBkTJyobLRFCM1QlJUdLGzwfAIFoKSk9Lh8RczYmNzouIVJCVDRGSDozRTwv/EABQBAQAAAAAAAAAAAAAAAAAAAAD/xAAUEQEAAAAAAAAAAAAAAAAAAAAA/9oADAMBAAIRAxEAPwC3sa2gpqQJNTOlygt8ucs7at4iBX9IeGfPqf8AXhD/ACi/IovPm+oIpVIcwHU45Q8M+fU/68YeULDPntP+vHMSDG0ogOmP6QsM+e0/68fP6Q8M+fU/68c0CWY2JkXgOlRygYadK2R+tHobe4d88k/rRzjIpSTBSRhKiq2kBfo24w86Vcnx/hHobaUHzqV4/wAIpWThcEKbDR+N3bAW4NsKH5zK8T7I+/nfRfOZfifZFVT6YIS9g0QFVcg35xHeoD69IC5BtdRfOZfifZHsbU0fziX4xRFTtJTyrD3w8EF/FRtESTtwM16dkvrnv3jK3pgOgztTR/OJfjHg7X0XzmV+tFJ1W0coBJIIzBw4ux0LDXxj5T1sub5Jc8GII7QYC6ztjQ/OpP60fPzzoPncn9cRTq6R9346ogz6LsgLv/PWg+dyP1xGHbXD/nkj9cRQa6UizaaxrnUR4QF//nvh/wA8p/2iY+fnxh3z2m/aJ9sc3zJBiOuXAdMfnzh3z2m/aJ9sZ+fOHfPab9qn2xzBNTGgwHU3584d8+pf2qPbGfnxh3z2m/ao9scsR4MB1WduMO+e037VPtg1SVSJqEzJagtCwFJUkuFJOhB3iOO0mOqOTr4Lofo0r1BAV7+UX5FF5831BFLIi6fyi/6ui8+b6gilkwEuSmJsmXEalTBqkpngPEmktEmTQEnSDVFQ2gtJoeqADUWEnWDCaXKOEEpNM0KG1mNuTJllgCylC5Ufkob64CFiW1ACymWHALOdOBt2vvjVPxycEjLMCUlJAyDNxsSbu7eiBYp+aIC0k3HlFmBYiw3x9UE3bogv0XGu4g7v5QEWqVMWCZkxZ78wvrvDHtED0y3bot1+0mGSmpJNis63L5d2/t7IJVuHIUh5ZmMNLFLPfU6DqAgE2YjczHsN+t9IkU8xSBcJ6LsT5V9NOB4wYODk+USBqxJ38AXBiLMw1Sc3QCvObTsF4ARMqDd7jc+7zeESZOIFgC9rBTlwPvEb59AwDpZ+u0RZ1I2jjt6uuAkDG5ybJmzCBxOnY8SvzoqCnpFJG6wGnZeAjqfe/gfGPCy50gD0naKYT0gDY9/ZDNRVwmICsgytdjcdcV/IUx7bdkPGyyegkvqVeg37rGA3zsOzdJLEG4aA9XStaGWgnpBWhJtq7EhJcuA34tH2rw5x98AkTpMQpkuGiow4vpAuspcpgAxEeFCJcxERZhgNZMdVcnPwXQ/RpXqCOVFGOq+Tr4Lofo0n1BAV/wDlE/1dF/iTfUEU3IlvFz/lCJeXRf4k31BFUUlPASaORfSGfDqTSIGG03VDPRyLQEinkaQTkyY1SExNkQAfayp5mSCNVKbhZiWeFCjw8LHOBwxOVI8SX3X7O2Dm3JUtctCbb36raDw9ESajDEyZacrpJAzbncfJEAAmYWgpypQSpySbu7vvFteO4wOk0kq2oUXH9k33PYNDHhy58yaJaErKTYu6QRxYuwZ914OYrsMsjPKKATcoYM/9kkWgFfC8Jl5wCAovYqbU8E7wNev6mqfgbMpnfeo6eagfjrjVhGy1QjpGWjN8p7DsF374ZKXCF/HJJ/HGAV5mEakgnrf27uyB68CU/kgdYO6LKl0IbT+MRptCAbADfAV1/sMeSpFjvZr7jGuo2eBG5iPBrhofKqnHj90C66SACWHZxPXAVRimFKQ5T5pNrkGzejwgBPQQfxqItHGKdKkkFuLNvEIeJ09uw9nXAC5AzKSN546d8OZkpCUpTNQkFIBJ1Z7gDg8LNFQLUQUgubC2h+6CVRQzZOUnOCL+Q+nedOyAdsEwqRbKrMssQczktrbd2cIYJ9EOEK+zeJc8kFV1IIOcAJLM/vid+moh9Epx7YBWq6fKDClitOXMWPWUkK+K0QvAIFVLaBsxN4N4rKYwFWIDS0dV8nfwXQ/RpPqCOVyY6p5O/guh+iyfUTAJHL0h0UfUuZ6oir6VMWry5pdFJ58z1RFbUUtjAG8MlWg7SyoG4eh2hhppTCA308to3hEepaY9tAKe0NpyTqWsPT9bd7QxUMsLS6rlPoa5A64E45KCZiVngWG/ufugnSMZGU+TYZRvO/tgCOzlIMy5lr2DQeBiJh7CWAAA272mJabwG5AjYEAxkuNgEBpUg90RJybPEpayHICW3Ob+DRoMpRF1Adg9sAMqEb4AYi7aaP8AgiHBFIhViol+tmNuHfH2bgcrUgHtJMBUWI1ABILAu3cG/jClWodZEdAr2ep1kPLQW6hw/jA3F9g6SZcSkpUN6XSfRAUnR04QAold1pSwUzEO+9xeHDEJaZkgEm+gJ3kWZQsD3AHqgjtDsgmTKKk5lAM6WdWu5hcv4wtzFKloyEjosMwuFyi5Se0N4htDARNmKdKakIUSEEpcP8YFwH4G8XEUPeKYo1kzZLaiYAw7XB7Br1RcyFdEdkBDqkwtYqnWGWqLwBxGXAIOKybmFypltDbi0q5hcrEQAlUdV8nvwXQ/RZP2aY5XmCOqeT74Mofosj7NMAm8uKgE0b/LmeqIraSrSLG5dvIpPPmeqIreillUA2YMp2hkkCFjCZJAEMtKYCakR9j6kx9CYAJtQgCXnL9E/Wbn0RmETrKvplSntZ1EeJ8ILYnIzSlgXLW7YV1K5twTe4v8pVzfstAPeGTgoW0gmBpC9gBIlJP8HhmkpcDsgPaU749TVZQ+v84wR6mIzJKTv8e6AD1eaWSbKBvlBuOoE6wl7Q7bKkunmZgO5xbts8Nlbhk9iZa0rYEhKgQSRufSKV2uraxa1Imyyjc2+AZtmuUFJE7n1EKUoZBlOgG4jSJtRyhZbJObtb2xWKqxSEAKCAQGHRue2CmG0aVTZSp6papbuoAfFPG/FoCwvzkqpYlVCkrVKc50JAfK1iOLEiDmGcodHNYGdkUfiKSpKn4MRrEunpJfudKZZSqWEjKHDZd2U6M0LdPSoVUhKaYKUL9JLi4sq2rO/ANAPMyUJqASCxuAQx7Wiq9ucG9zkKR/V5nI+SSQXHAEi/j22uZqpeULcuAH1Pe2hgVtFh6Z0tQZwQxtAUhsoVTK+QBoFFR80B/YIu8m0Vds1hHuXEkhRZK0rTLezq6JCe2xi0M1oCPOFoEVqbGC842gXUogE/FZWsLtVT6vDxiMoQq4iuAVpyGJjqPYINhtD9Fk/ZpjmSq1MdO7DD/h1F9Gk/ZpgErlvQ6aTz5nqiEfCqaH/lmHRpfPmeqIUMLlQBmilQXkpiBSiCUkwG+WmNwTGuWY2lUB4qEkpOVs259O+E7aGUJSkKUCxBIAS5MyzgAa2vDqk3HbA3GsJUuolzM5CEoyJSC3vjuokFJBSeiNxsID3Q4nKl0skrmJSVJBCSeko7wEi5PYI3TcWngZ5cuYpJ4Jy9nlkQE2Tl5JRnrCSueV55gHSCkzFpyg7kBrJ3RvqMamc6mnp0JmTdSVPzctGmZQBuSd0BDr+UCqllvcyu0t9xL90NmCbVyqgDKoZvjB7pPAjUQo7XVmKSJiZSEyZoXlZYlEJAI6TgzH1iJO2fnqGacqVLmBBWJyQZSpagH8pyCHaxsYC0pNSL34wv42iTO/rUpUL6gW74GYLJr6uik1CZsiRziczGUpZO4KssZXY2vrCRtnitXSrEqZMlLzdILloUghmtlUoi5Iv1QAfbPDqaUtpQudQDCymlfcodxv2Q0bOUM6rMybLlhaZQzTCtRCewBLlUS6TaAKMxAo6ZQlkpKkA9LKSCUlV9z3vAPmwlVJq6NKB0ZkpIQtIdJGUAAgHVJaHOQpKAMu5ID77RS+DYzLl1UiplEpl5sk1HBKrEEHc5Sr9GLcmZj0kDMDvBYHrvAGKaeCo6d8bMQlEp1DdQhZVInu/RQ3W59EHaaSvLdRNr8ICs9qcPEwqBcKDmWd4ULgjvAgtgleZ0iWsnpFIC+pYsoeIMbds6U5SoC6X0hVwCq5qYEfEnC39mckdId4Ho64BwWqB9UuJClxCqTABcVmWMKNeq8NeJaQq1id5gA08R0/sR8HUX0aT9mmOYJ51jqDYn4Po/o0n7NMAn8s3k0vnzPVEJeGLaHTlnPRpfOmeqIRcPMAzU86JsqbAinMT5RgC8tdo985EFCo2gwEnnIIVLLkBWigfTugSIIUrGUQTuL9wcX3QEDBly6fPLm9GQtapkuZ8RKpiipcuar4nTUogmxBbc0FaLDk89MIa+UpUPuI1EasCX0Wsdx3/wA4ljApROaXmkq/ulKQCeJQk5fRAS1ypgTqSOwa9sKW21EtdMpOdUtcxSUoAvnL6K3hF3JG9IF3aGVGHzhYz1qHWpvHKAfTHtOHhCgpRzKGjvY95JJvvNt0B9loEmmly0i0tCUD9EN90UDtxUGbWqJLJbIDwNiH7wIv2sV0CIrrZXBpU3FTzyQrIhUxCVac4FJGZt7A6dcBv5KFiVSzE5cqytTqyk50nQKB17o24kmUgqKKfOonQJVcntsIecRoX3acLNCpjdXPkDNLZaR5ScmZbf2bh++AR5+DTZs5zKKCssQAwCeGlosXZ+epEoSEe+KlslyRo1sxFrBh4QoKx9M1JKhNKd6QUoT382yj2FUEdipqp9YkykFFPJSc5AATcdGXa1yxtwgHSZKmNcptwfweC1FPdLHeIg1qdewnwjdSzejo9tIAZjcjMkgxVGMSVIMxCbEK5yWf7xJdvxxi26lZW7A28IQtsqYDpDUXtc217ICdhtaJ0lEwfHSC3A7wesGPk+FTYrEMsyZTqsF++Sn6/KSPr8Ya5ogBVVLeFnEZFy8NtQwhaxVQvAK9alnjp3Yr4Po/o0n7NMcxYgdY6d2K+D6P6NJ+zTAJvLT5NL58z1RCNQmHflsWyaTz5nqiEGinN2QDBIVBGQXgFR1ObsgxTrgCMoxJRESUY35oDfmiRTzuitPygW7WaB7x7SuA24DNsRucgd0NFCuFHC1EKUlgGUWbgbgn0wfRPYQBapq0IS5ItAumrOeBmfFJZPWBvH43QMqadVTMCCSJQ8sixP8AYSdz8YlYtWpkhKUgM4GUbuwcIApUAFBitNoKo0cxNUhLqlqdt6kEstPen0gQ+zsZlhBJYMkl4o/a7aznpigl8gsBx6zwgL4wXGZVXJTNlqzJWLcQd4UNxBsREf3CZhUlOnxl/cniYoHZDbCZRT8wcyVsJkt93y0DTMHPbpwjozZvE5U6SiZJVmQsPm334jceqAQce5PHmy/c6ubSpXvjklwXKlh/ja20h1o6SXTy0yZKQlI3DUnio7yd5idNLqfR9OoX9JjWEiA1VIOU9hjxh8yzemJMxDjxEQ6SXbstAe6iXlJvYwuYnRJU5Z+s6dwhmqpLjj9UDJ0h7EP1bu+ArbaHBikJmyfLlnMFdY3db6MOME6PEUzZaZid4uOCt6T2F4bKvD3B07B7YUxs0pC1GSWCrlGiX6uB64CJXzYV8TmQfxAKSSlQII3H6xxEK2KL1gA1Wol46m2K+D6L6NI+zTHKU5esdW7FfB9F9GkfZpgEjlw8mk8+Z6oitpBiyOXFXRpPPmeqIrORAFqVTaQao5zwFpoN0aYApKmRISqNElESQmA+AxvlpjXLEb80B5JCZqCB5QIJ4EaffBuWgM5gLVeQ4DkMWcB26zBCmmZksN4dvb3GA+1FVkBPDQaXVpbu+qAddUkrBV128WB/G8x5GHLnTykKKUJNyNTfc9juidiGDzW6KkrI+UlietxvgK/2gqsxUhT2SVKU7MCLDVheAVXsqlCFTHKgkZiM2o+sF38Ic8ewLnbrlq8kpOW7i1rHiNW3wAxKnqppCZVLMACctwACB1qOkAu/7FsODZgp7OSGSRudoadjdplUZTY82SAuW9n3lHX/ACgPVYVWc2UzEBIDM6hqLMptS0asD2fmTFZVnKH1feDufTSAvzD8TRPSlctQUlQsR943GJqFWilZuIzqBWaWXYgLT8Uta/W2hHp0iwsA2jl1UsTJZ85B8pJ4KEA0GZbviLz4CinvHYYhzK0RFmTsyw3W3bAF51RbWIQnjMAS6jokRAUZiyzEDQqOg9sHcNpUSx0bqOqjqeyA2GkLOoa7vbAyop200hglAnXuHtiLVU0Ak7SYWmdLI0ULpVvB9nERUOJzmUUm7Wzbid7DdeLf2xxISJZS4zrcJG8DeYqHEJeY6FrkmACz98dYbE/B9F9GkfZpjlKpQA7eG8R1ZsOXw6i+iyPs0wCFy8LZNH5831UxXNHdosLl+8mi8+b6qYrmlLNAMNIkQWp1CF+lmwTkToA3LmxITNgXKmxKlrgJnOx6RMiMlUQMXxUSASWZLFSjYJB4b1KLWSON4A6pYyl9GvEjZuWVgHN8pLbtTqd/3QjKxKdlM2YAgTGTKlu6hmLZlncbpGUeMMWGY3KpZ8unUSWlpdTgJSpRIdd95L+yAdVUuRKiL7/5CISMTCQMyfuP4vBWWtMxJY7t19eH43xAXhuZ33Cx+70wEGrx+U46CnHUT4wJqsbzAlCFb2JDDXgYJzdm0sCFF8wJd7toD1QBrsDWno84RlBuBolra6kEQATEqgzJqc7ZQWF9DwbTdBLDKbPLUs6pOjtpw4xDlbPqzJKjvdQ4kg6Dsg9nEpByskNrvcWzJ79YCvdsKglRUC7gXtcaO411buEKUjEZsiYFyVlChZxvHBQ3jqMFdpsRzTFgKs5ccCSXbq0tC2YB8ouUuaA06UFH5SC3+U+2NkvlIZQPNKYF9Q7ePbFfx6SgmA6L2W2jlVkoLlKciyknykngsbu2GWQrLf0cI5gwmrm0yhUSVlC0mx3HqUPjJL6GLy2O2yl1ckTFPLWOitBuMwGqDvSfRAPktT3gJtZtGimllmVNIsjg9gVdUD8U2pCEkSbq0zHQPwG+K8xSepaypSirM5zG57CPx6IAZiFQqYszFqK1qN1HTh3fjQwIxFVmH46+EFahLAsAxPa2g13k8N+msCqwuWJfTT0Xb09xgAM8M57Y6p2E+DaH6LI+zTHLtWGHHXj+H/HAx1FsJ8G0X0WR9mmAr/8AKAUyaLz5vqpitKeZYRZH5QZ6NF5031UxVcmewgDMqbE6RVQAlVLx9rMT5kAJAVMVcAhwkHQtvJgG+XPLOWA4qISPTHz/AG1JT5U+UOoKhSocMM9RmVCio65dw6uruaCFPSy0Hoy0D9EffAGZ+10gWlCZOWdEoSpj+kQ0eaGhmT1idVhjrLkfFl9avlKYb9HidSS8oDAcbACIuN4kJSHdioHtCRqW4m3ogPMqcJ9fJQby5ZK2482Ne4s3W/CAuIq5+unhyy1kP1S0vl8UiJ2w0zNWqNiOaUUndqkN2QFrZ3NVqiAzTJga+9w/X5UBY3JHtBMnSpktZHvSghLWdCg7doIMWLOmOMw0sB3n+EUvyUVOWoqpWj5VjxUD9Y8YtQVRs/xSLcDuJG+0BIqZzAqfopD79er0emIFTPYgM5cAjW2hv1xqxOcyD0gxc7zZ3cht1oU8d2r5sBSJSycpRwDFgCVHUMx++AOV81KSL7ksCdQCU67iOj4xWu2O0z+9Szxdi7O4IP12gNjW1VRNUXJQGYJD6MBr3CF0mA+qMfAHj6BB/C8HNlKFzoIAXTUClKCWvv6hBuqwrJLYDpG0MuE4SEOs6m8acQHOTGGgKR46+iAWsTpWlypQ8qYtIbeHP1dIQ27L0xlpmAHoJWUJtfo6ue14BpRnxGQg/wDLzLPgVD1Uwz7PK97m/wCKsjvMBKnlhY3O/d+GgZVEMznpF7W6r9UTZk1wwgVVKZgQWbq9H44wA9aiFEKYhi3a+/q4+MRqlOuhZmtcvr+N4jdUpNk6vpruGgB1sbdTiNE1ZUkhhYAPxvoPuO6AGVAfUBtLdeh9nhHTGwYbDaIf9tJ1Df8ALTujmqfLL33Od2/X+MdL7D/B9H9Hk9fxE74CufyhlMmi8+b6qYporeLj/KJ8mi86b6qYqCipys8BvPbugJ+G0xUMxLJG/eeoDfH2fLymZOV5RPRHydwHazRNWAAA/cLAQPxhfRA6wYBnwmS0kE6kB/CI8xXSET5BaWG+SPTA2URmzGyQbnT0mAN1GJJkys6gTlSCwsTwHexhQ2pr+cJBJCgQ6NWs5vwD/XB7HSZktASC61pCU8bj0fdC5tBRlNWtSBmSVhVrjc4J7QRAbNmMRXTIqJyACsS0iWFXAzLAUpt7dG29424vIXPkyq0EHMCmebAImoLOQNEkZW6+2Bap6UzVO6pagpCm1yngDvSQD3RcGD8wMOpzJI6BEpRYATHYZiN5JY3uzwFW7NYpzFXKm/FV0F+aqz+LHui+aeoC0X1AN9/e+oileUeilyp6BLQEZ5eYhNhmzEOBoO6GXY/bNKky0TCyiMh7RYHvgG3F5iQtJISEkX3m1tdBA2Zg+YqUpSlZnIQrQBm8kAW6y5643TVqWsksUjQOXy2F9NQTaNst2UStkgGwyjR+on4vpgELFsGQxKiBcgfKJsR36vwGnGEqfJGYpTdteAaLMxzDlVNkm2aWoK0AS/SCbXOQqfrI7g+JUslc1NPISEoSHUQLkAXKj8aAgbJYCCOfmaHyBxG9Xs7Ia6emGcBv5dkeJtsolqYMABqAAA1oykqCTexdjAT544boCEATFE2A17/4D0xNmTRd1GAWPVZRJITdU05QHv0tS3ZaA8bIgzJtTUq60pPVvb9EJ8YNbKr96X1rUfSYg7LoCaEdYWo9pUfZG/ZlbS77yYAnUI/HVAWtVe5049bwXnTLwv19aM+VW8Ft1+A7YDRUqBcXe3c2hfV/4xGmEWO7eNzi1+r+BjemZdr346uY1K3CzXfs0cwEeYNWIPDf48GjpHYb4Oo9/wDu8q/6A0jnKYGJBYPv6tz+EdG7Dj/h9Jv94l3/AERAVv8AlDpf3CBvVN+pEVTREFWXQIv2kbzFu8vSelRHhz5/yo9sU/gybqPVATyuBtYvModo+uJdQSk30OkD0l1jtEA7pme9+AiPI6YUgsUquXHDS8fM7y2jXSrygnqgNuB16ps9ZUXylk2ZhvYRqpkzJfOzlJUROnKTKlWudVTFE+SgOkE8VCIOyJ98mn8XJ9kHtp8XlSRLRdS+aSyQfJBUpZKjuckfqjhAK+0+F8yrMWBUogAF7AAkvYu5j7sziCpWcC7MpI4KDuU9beMRMaxhdSoKWAAkEJSNz633m0aMMWy247+BF3gDO2mIipMicBYyspvcKSrpBQ3EOO2FrMRcG4uO2C1WChXOJCSHcpIcBWmZuB4iJC6RNUCuWGX8ZIYl7XCd4vAWRhmJnm7kPzaHuNSE9UBNodqwgqQFauGBG/MOHWIHLxJXNzMmUuUoSXLBhc+iB1JTIlhS1e+TFWcszljb2wE8Y1M9zpSRc3CX3PYKPcD3x8w2n5pJnTHc3HUN5bsjVSUUyapGRIUubMCJaVWBVdyeCQ3oifiVPVSKj3FVhJMxJyqQGAs+mhDCA+IrCtXTTkmBJZB+Mk3BTxLaiPqqvKd3H8dUesakqm83nmFpeVKGASQE2S6xe3HVoj1FQknpAngU+Vl4qHWb8YDZPqSzuWIcto0BUT88wTpnkAEIAFwD/wAxu27bwI94miZNVklhQlaKKrE9l+DxtxNAUhk2YMN2m5uMAQ2cm/7otLvkWtPcSVA+Cok4KGQnrhe2RqLT5Z0ICh2hwfuhhw0tLHhASJq98JeLzM1SkdY8XeGuqWwMJ0g56pPn/UIA3PlgHpO25vQ8ZKqAlmLN1D0dUTatDpLai4HG2nfAKZnAcOLeSoXB4CAlzxxJuLePV2x0VsR8H0l394l3/REc0KxAgMtBEdKbArCsNoyNDTyz/lEAi8u+lL2TvqRFQYIPLjozbjYwYgZRM4yuaCxZIU+fLxIZssKdDyLpl5mrFF+MofvQFU1acyAe0QJpx74OoxeI5HUsR7rNyT/VDf8ApRCTyHpCn92q7OZH78AjSkugRFxKbklHsPpi2U8lYAA90m391/riHiPI7zob3WR/4v8AXAVZsp0ULUeP1NEXayX05S//ALJKVd4UpP3Rb9JyP5JYQKsm7k81r/nj1jvJCKgSR7qycygofmnzAqzX6e54ChIL4ZTAMSHJBizxyFf96f2I/fifT8jeX/q3/wDD/rgKrUnVyOBGrg6fdGihkc1PQsKKUP0yNQkj0xbx5H/+7/8AV/rjByP3f3X/AOr/AF/h4CvZiZCUpYc4WLOWSnc9ixUS9oGFTvowDADg/wDAvFrf0Q2AFUGH9zq+p8vWNVRyOFQYVYA/wb34HPAVvh+OlBSOk8tQVLWkgFCkuxAIa2neYlVG0SF1Bn1MyYublyhRQGSLuAE74eEcixA/+WP2J/fjVM5ECf8ArB+xP78AlVWLy56gmWQQnpEXBUdwAIu2p7o9pSRdWphwlchpBB923HCUR6ecgxTcl80JyLq0rA0JlEKH6WeAreahxfX8cIFrm+VLXYnRXEjR+uLbXyUKu1UP2Z/fiFW8japn/VpB480f3+yAqfZwtPWk70KHeCIZ6ZXQ7/vhroeRaZLmiYaxJsQRzJDuG1zwWRyXLAb3Sn9kf34CtMVnEIUeELmzUorn5vkgqJ6zYfWYuTEuSNc1JSKtIf8Auif/ANx4wbkeVISoe6kqKjc80RYCw8vt8YCu8TqCkoA3qSPEt98b5MxixDw9VnI9MWtCvdaQEqCiOaN2L657RLVyUrdxUo/Zn9+Ar+Zh0tZdrxe+xcoIoKVI0TJQB2AQmI5MpqdKiWe2Wr96H/BKMyZEqUSCZaAkkWBI3h4CdGRkZAZGRkZAZGRkZAZGRkZAZGRkZAZGRkZAZGRkZAZGRkZAZGRkZAZGRkZAZGRkZAZGRkZAZGRkZAZGRkZAf//Z"/>
          <p:cNvSpPr>
            <a:spLocks noChangeAspect="1" noChangeArrowheads="1"/>
          </p:cNvSpPr>
          <p:nvPr/>
        </p:nvSpPr>
        <p:spPr bwMode="auto">
          <a:xfrm>
            <a:off x="155575" y="-1660525"/>
            <a:ext cx="3390900" cy="34671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0" name="AutoShape 4" descr="data:image/jpeg;base64,/9j/4AAQSkZJRgABAQAAAQABAAD/2wCEAAkGBxQTEhQUExQUFhUVFhcXFxUYFxgXGBgUFRcWFxgXFBUYHCggGBwlHBQUITEhJSkrLi4uFx8zODMsNygtLisBCgoKBQUFDgUFDisZExkrKysrKysrKysrKysrKysrKysrKysrKysrKysrKysrKysrKysrKysrKysrKysrKysrK//AABEIAOMA3gMBIgACEQEDEQH/xAAcAAACAgMBAQAAAAAAAAAAAAAFBgQHAAMIAgH/xABREAABAgQDAwcFCwgHCAMAAAABAhEAAwQhBRIxBkFRBxMiYXGBkTJyobLRFCM1QlJUdLGzwfAIFoKSk9Lh8RczYmNzouIVJCVDRGSDozRTwv/EABQBAQAAAAAAAAAAAAAAAAAAAAD/xAAUEQEAAAAAAAAAAAAAAAAAAAAA/9oADAMBAAIRAxEAPwC3sa2gpqQJNTOlygt8ucs7at4iBX9IeGfPqf8AXhD/ACi/IovPm+oIpVIcwHU45Q8M+fU/68YeULDPntP+vHMSDG0ogOmP6QsM+e0/68fP6Q8M+fU/68c0CWY2JkXgOlRygYadK2R+tHobe4d88k/rRzjIpSTBSRhKiq2kBfo24w86Vcnx/hHobaUHzqV4/wAIpWThcEKbDR+N3bAW4NsKH5zK8T7I+/nfRfOZfifZFVT6YIS9g0QFVcg35xHeoD69IC5BtdRfOZfifZHsbU0fziX4xRFTtJTyrD3w8EF/FRtESTtwM16dkvrnv3jK3pgOgztTR/OJfjHg7X0XzmV+tFJ1W0coBJIIzBw4ux0LDXxj5T1sub5Jc8GII7QYC6ztjQ/OpP60fPzzoPncn9cRTq6R9346ogz6LsgLv/PWg+dyP1xGHbXD/nkj9cRQa6UizaaxrnUR4QF//nvh/wA8p/2iY+fnxh3z2m/aJ9sc3zJBiOuXAdMfnzh3z2m/aJ9sZ+fOHfPab9qn2xzBNTGgwHU3584d8+pf2qPbGfnxh3z2m/ao9scsR4MB1WduMO+e037VPtg1SVSJqEzJagtCwFJUkuFJOhB3iOO0mOqOTr4Lofo0r1BAV7+UX5FF5831BFLIi6fyi/6ui8+b6gilkwEuSmJsmXEalTBqkpngPEmktEmTQEnSDVFQ2gtJoeqADUWEnWDCaXKOEEpNM0KG1mNuTJllgCylC5Ufkob64CFiW1ACymWHALOdOBt2vvjVPxycEjLMCUlJAyDNxsSbu7eiBYp+aIC0k3HlFmBYiw3x9UE3bogv0XGu4g7v5QEWqVMWCZkxZ78wvrvDHtED0y3bot1+0mGSmpJNis63L5d2/t7IJVuHIUh5ZmMNLFLPfU6DqAgE2YjczHsN+t9IkU8xSBcJ6LsT5V9NOB4wYODk+USBqxJ38AXBiLMw1Sc3QCvObTsF4ARMqDd7jc+7zeESZOIFgC9rBTlwPvEb59AwDpZ+u0RZ1I2jjt6uuAkDG5ybJmzCBxOnY8SvzoqCnpFJG6wGnZeAjqfe/gfGPCy50gD0naKYT0gDY9/ZDNRVwmICsgytdjcdcV/IUx7bdkPGyyegkvqVeg37rGA3zsOzdJLEG4aA9XStaGWgnpBWhJtq7EhJcuA34tH2rw5x98AkTpMQpkuGiow4vpAuspcpgAxEeFCJcxERZhgNZMdVcnPwXQ/RpXqCOVFGOq+Tr4Lofo0n1BAV/wDlE/1dF/iTfUEU3IlvFz/lCJeXRf4k31BFUUlPASaORfSGfDqTSIGG03VDPRyLQEinkaQTkyY1SExNkQAfayp5mSCNVKbhZiWeFCjw8LHOBwxOVI8SX3X7O2Dm3JUtctCbb36raDw9ESajDEyZacrpJAzbncfJEAAmYWgpypQSpySbu7vvFteO4wOk0kq2oUXH9k33PYNDHhy58yaJaErKTYu6QRxYuwZ914OYrsMsjPKKATcoYM/9kkWgFfC8Jl5wCAovYqbU8E7wNev6mqfgbMpnfeo6eagfjrjVhGy1QjpGWjN8p7DsF374ZKXCF/HJJ/HGAV5mEakgnrf27uyB68CU/kgdYO6LKl0IbT+MRptCAbADfAV1/sMeSpFjvZr7jGuo2eBG5iPBrhofKqnHj90C66SACWHZxPXAVRimFKQ5T5pNrkGzejwgBPQQfxqItHGKdKkkFuLNvEIeJ09uw9nXAC5AzKSN546d8OZkpCUpTNQkFIBJ1Z7gDg8LNFQLUQUgubC2h+6CVRQzZOUnOCL+Q+nedOyAdsEwqRbKrMssQczktrbd2cIYJ9EOEK+zeJc8kFV1IIOcAJLM/vid+moh9Epx7YBWq6fKDClitOXMWPWUkK+K0QvAIFVLaBsxN4N4rKYwFWIDS0dV8nfwXQ/RpPqCOVyY6p5O/guh+iyfUTAJHL0h0UfUuZ6oir6VMWry5pdFJ58z1RFbUUtjAG8MlWg7SyoG4eh2hhppTCA308to3hEepaY9tAKe0NpyTqWsPT9bd7QxUMsLS6rlPoa5A64E45KCZiVngWG/ufugnSMZGU+TYZRvO/tgCOzlIMy5lr2DQeBiJh7CWAAA272mJabwG5AjYEAxkuNgEBpUg90RJybPEpayHICW3Ob+DRoMpRF1Adg9sAMqEb4AYi7aaP8AgiHBFIhViol+tmNuHfH2bgcrUgHtJMBUWI1ABILAu3cG/jClWodZEdAr2ep1kPLQW6hw/jA3F9g6SZcSkpUN6XSfRAUnR04QAold1pSwUzEO+9xeHDEJaZkgEm+gJ3kWZQsD3AHqgjtDsgmTKKk5lAM6WdWu5hcv4wtzFKloyEjosMwuFyi5Se0N4htDARNmKdKakIUSEEpcP8YFwH4G8XEUPeKYo1kzZLaiYAw7XB7Br1RcyFdEdkBDqkwtYqnWGWqLwBxGXAIOKybmFypltDbi0q5hcrEQAlUdV8nvwXQ/RZP2aY5XmCOqeT74Mofosj7NMAm8uKgE0b/LmeqIraSrSLG5dvIpPPmeqIreillUA2YMp2hkkCFjCZJAEMtKYCakR9j6kx9CYAJtQgCXnL9E/Wbn0RmETrKvplSntZ1EeJ8ILYnIzSlgXLW7YV1K5twTe4v8pVzfstAPeGTgoW0gmBpC9gBIlJP8HhmkpcDsgPaU749TVZQ+v84wR6mIzJKTv8e6AD1eaWSbKBvlBuOoE6wl7Q7bKkunmZgO5xbts8Nlbhk9iZa0rYEhKgQSRufSKV2uraxa1Imyyjc2+AZtmuUFJE7n1EKUoZBlOgG4jSJtRyhZbJObtb2xWKqxSEAKCAQGHRue2CmG0aVTZSp6papbuoAfFPG/FoCwvzkqpYlVCkrVKc50JAfK1iOLEiDmGcodHNYGdkUfiKSpKn4MRrEunpJfudKZZSqWEjKHDZd2U6M0LdPSoVUhKaYKUL9JLi4sq2rO/ANAPMyUJqASCxuAQx7Wiq9ucG9zkKR/V5nI+SSQXHAEi/j22uZqpeULcuAH1Pe2hgVtFh6Z0tQZwQxtAUhsoVTK+QBoFFR80B/YIu8m0Vds1hHuXEkhRZK0rTLezq6JCe2xi0M1oCPOFoEVqbGC842gXUogE/FZWsLtVT6vDxiMoQq4iuAVpyGJjqPYINhtD9Fk/ZpjmSq1MdO7DD/h1F9Gk/ZpgErlvQ6aTz5nqiEfCqaH/lmHRpfPmeqIUMLlQBmilQXkpiBSiCUkwG+WmNwTGuWY2lUB4qEkpOVs259O+E7aGUJSkKUCxBIAS5MyzgAa2vDqk3HbA3GsJUuolzM5CEoyJSC3vjuokFJBSeiNxsID3Q4nKl0skrmJSVJBCSeko7wEi5PYI3TcWngZ5cuYpJ4Jy9nlkQE2Tl5JRnrCSueV55gHSCkzFpyg7kBrJ3RvqMamc6mnp0JmTdSVPzctGmZQBuSd0BDr+UCqllvcyu0t9xL90NmCbVyqgDKoZvjB7pPAjUQo7XVmKSJiZSEyZoXlZYlEJAI6TgzH1iJO2fnqGacqVLmBBWJyQZSpagH8pyCHaxsYC0pNSL34wv42iTO/rUpUL6gW74GYLJr6uik1CZsiRziczGUpZO4KssZXY2vrCRtnitXSrEqZMlLzdILloUghmtlUoi5Iv1QAfbPDqaUtpQudQDCymlfcodxv2Q0bOUM6rMybLlhaZQzTCtRCewBLlUS6TaAKMxAo6ZQlkpKkA9LKSCUlV9z3vAPmwlVJq6NKB0ZkpIQtIdJGUAAgHVJaHOQpKAMu5ID77RS+DYzLl1UiplEpl5sk1HBKrEEHc5Sr9GLcmZj0kDMDvBYHrvAGKaeCo6d8bMQlEp1DdQhZVInu/RQ3W59EHaaSvLdRNr8ICs9qcPEwqBcKDmWd4ULgjvAgtgleZ0iWsnpFIC+pYsoeIMbds6U5SoC6X0hVwCq5qYEfEnC39mckdId4Ho64BwWqB9UuJClxCqTABcVmWMKNeq8NeJaQq1id5gA08R0/sR8HUX0aT9mmOYJ51jqDYn4Po/o0n7NMAn8s3k0vnzPVEJeGLaHTlnPRpfOmeqIRcPMAzU86JsqbAinMT5RgC8tdo985EFCo2gwEnnIIVLLkBWigfTugSIIUrGUQTuL9wcX3QEDBly6fPLm9GQtapkuZ8RKpiipcuar4nTUogmxBbc0FaLDk89MIa+UpUPuI1EasCX0Wsdx3/wA4ljApROaXmkq/ulKQCeJQk5fRAS1ypgTqSOwa9sKW21EtdMpOdUtcxSUoAvnL6K3hF3JG9IF3aGVGHzhYz1qHWpvHKAfTHtOHhCgpRzKGjvY95JJvvNt0B9loEmmly0i0tCUD9EN90UDtxUGbWqJLJbIDwNiH7wIv2sV0CIrrZXBpU3FTzyQrIhUxCVac4FJGZt7A6dcBv5KFiVSzE5cqytTqyk50nQKB17o24kmUgqKKfOonQJVcntsIecRoX3acLNCpjdXPkDNLZaR5ScmZbf2bh++AR5+DTZs5zKKCssQAwCeGlosXZ+epEoSEe+KlslyRo1sxFrBh4QoKx9M1JKhNKd6QUoT382yj2FUEdipqp9YkykFFPJSc5AATcdGXa1yxtwgHSZKmNcptwfweC1FPdLHeIg1qdewnwjdSzejo9tIAZjcjMkgxVGMSVIMxCbEK5yWf7xJdvxxi26lZW7A28IQtsqYDpDUXtc217ICdhtaJ0lEwfHSC3A7wesGPk+FTYrEMsyZTqsF++Sn6/KSPr8Ya5ogBVVLeFnEZFy8NtQwhaxVQvAK9alnjp3Yr4Po/o0n7NMcxYgdY6d2K+D6P6NJ+zTAJvLT5NL58z1RCNQmHflsWyaTz5nqiEGinN2QDBIVBGQXgFR1ObsgxTrgCMoxJRESUY35oDfmiRTzuitPygW7WaB7x7SuA24DNsRucgd0NFCuFHC1EKUlgGUWbgbgn0wfRPYQBapq0IS5ItAumrOeBmfFJZPWBvH43QMqadVTMCCSJQ8sixP8AYSdz8YlYtWpkhKUgM4GUbuwcIApUAFBitNoKo0cxNUhLqlqdt6kEstPen0gQ+zsZlhBJYMkl4o/a7aznpigl8gsBx6zwgL4wXGZVXJTNlqzJWLcQd4UNxBsREf3CZhUlOnxl/cniYoHZDbCZRT8wcyVsJkt93y0DTMHPbpwjozZvE5U6SiZJVmQsPm334jceqAQce5PHmy/c6ubSpXvjklwXKlh/ja20h1o6SXTy0yZKQlI3DUnio7yd5idNLqfR9OoX9JjWEiA1VIOU9hjxh8yzemJMxDjxEQ6SXbstAe6iXlJvYwuYnRJU5Z+s6dwhmqpLjj9UDJ0h7EP1bu+ArbaHBikJmyfLlnMFdY3db6MOME6PEUzZaZid4uOCt6T2F4bKvD3B07B7YUxs0pC1GSWCrlGiX6uB64CJXzYV8TmQfxAKSSlQII3H6xxEK2KL1gA1Wol46m2K+D6L6NI+zTHKU5esdW7FfB9F9GkfZpgEjlw8mk8+Z6oitpBiyOXFXRpPPmeqIrORAFqVTaQao5zwFpoN0aYApKmRISqNElESQmA+AxvlpjXLEb80B5JCZqCB5QIJ4EaffBuWgM5gLVeQ4DkMWcB26zBCmmZksN4dvb3GA+1FVkBPDQaXVpbu+qAddUkrBV128WB/G8x5GHLnTykKKUJNyNTfc9juidiGDzW6KkrI+UlietxvgK/2gqsxUhT2SVKU7MCLDVheAVXsqlCFTHKgkZiM2o+sF38Ic8ewLnbrlq8kpOW7i1rHiNW3wAxKnqppCZVLMACctwACB1qOkAu/7FsODZgp7OSGSRudoadjdplUZTY82SAuW9n3lHX/ACgPVYVWc2UzEBIDM6hqLMptS0asD2fmTFZVnKH1feDufTSAvzD8TRPSlctQUlQsR943GJqFWilZuIzqBWaWXYgLT8Uta/W2hHp0iwsA2jl1UsTJZ85B8pJ4KEA0GZbviLz4CinvHYYhzK0RFmTsyw3W3bAF51RbWIQnjMAS6jokRAUZiyzEDQqOg9sHcNpUSx0bqOqjqeyA2GkLOoa7vbAyop200hglAnXuHtiLVU0Ak7SYWmdLI0ULpVvB9nERUOJzmUUm7Wzbid7DdeLf2xxISJZS4zrcJG8DeYqHEJeY6FrkmACz98dYbE/B9F9GkfZpjlKpQA7eG8R1ZsOXw6i+iyPs0wCFy8LZNH5831UxXNHdosLl+8mi8+b6qYrmlLNAMNIkQWp1CF+lmwTkToA3LmxITNgXKmxKlrgJnOx6RMiMlUQMXxUSASWZLFSjYJB4b1KLWSON4A6pYyl9GvEjZuWVgHN8pLbtTqd/3QjKxKdlM2YAgTGTKlu6hmLZlncbpGUeMMWGY3KpZ8unUSWlpdTgJSpRIdd95L+yAdVUuRKiL7/5CISMTCQMyfuP4vBWWtMxJY7t19eH43xAXhuZ33Cx+70wEGrx+U46CnHUT4wJqsbzAlCFb2JDDXgYJzdm0sCFF8wJd7toD1QBrsDWno84RlBuBolra6kEQATEqgzJqc7ZQWF9DwbTdBLDKbPLUs6pOjtpw4xDlbPqzJKjvdQ4kg6Dsg9nEpByskNrvcWzJ79YCvdsKglRUC7gXtcaO411buEKUjEZsiYFyVlChZxvHBQ3jqMFdpsRzTFgKs5ccCSXbq0tC2YB8ouUuaA06UFH5SC3+U+2NkvlIZQPNKYF9Q7ePbFfx6SgmA6L2W2jlVkoLlKciyknykngsbu2GWQrLf0cI5gwmrm0yhUSVlC0mx3HqUPjJL6GLy2O2yl1ckTFPLWOitBuMwGqDvSfRAPktT3gJtZtGimllmVNIsjg9gVdUD8U2pCEkSbq0zHQPwG+K8xSepaypSirM5zG57CPx6IAZiFQqYszFqK1qN1HTh3fjQwIxFVmH46+EFahLAsAxPa2g13k8N+msCqwuWJfTT0Xb09xgAM8M57Y6p2E+DaH6LI+zTHLtWGHHXj+H/HAx1FsJ8G0X0WR9mmAr/8AKAUyaLz5vqpitKeZYRZH5QZ6NF5031UxVcmewgDMqbE6RVQAlVLx9rMT5kAJAVMVcAhwkHQtvJgG+XPLOWA4qISPTHz/AG1JT5U+UOoKhSocMM9RmVCio65dw6uruaCFPSy0Hoy0D9EffAGZ+10gWlCZOWdEoSpj+kQ0eaGhmT1idVhjrLkfFl9avlKYb9HidSS8oDAcbACIuN4kJSHdioHtCRqW4m3ogPMqcJ9fJQby5ZK2482Ne4s3W/CAuIq5+unhyy1kP1S0vl8UiJ2w0zNWqNiOaUUndqkN2QFrZ3NVqiAzTJga+9w/X5UBY3JHtBMnSpktZHvSghLWdCg7doIMWLOmOMw0sB3n+EUvyUVOWoqpWj5VjxUD9Y8YtQVRs/xSLcDuJG+0BIqZzAqfopD79er0emIFTPYgM5cAjW2hv1xqxOcyD0gxc7zZ3cht1oU8d2r5sBSJSycpRwDFgCVHUMx++AOV81KSL7ksCdQCU67iOj4xWu2O0z+9Szxdi7O4IP12gNjW1VRNUXJQGYJD6MBr3CF0mA+qMfAHj6BB/C8HNlKFzoIAXTUClKCWvv6hBuqwrJLYDpG0MuE4SEOs6m8acQHOTGGgKR46+iAWsTpWlypQ8qYtIbeHP1dIQ27L0xlpmAHoJWUJtfo6ue14BpRnxGQg/wDLzLPgVD1Uwz7PK97m/wCKsjvMBKnlhY3O/d+GgZVEMznpF7W6r9UTZk1wwgVVKZgQWbq9H44wA9aiFEKYhi3a+/q4+MRqlOuhZmtcvr+N4jdUpNk6vpruGgB1sbdTiNE1ZUkhhYAPxvoPuO6AGVAfUBtLdeh9nhHTGwYbDaIf9tJ1Df8ALTujmqfLL33Od2/X+MdL7D/B9H9Hk9fxE74CufyhlMmi8+b6qYporeLj/KJ8mi86b6qYqCipys8BvPbugJ+G0xUMxLJG/eeoDfH2fLymZOV5RPRHydwHazRNWAAA/cLAQPxhfRA6wYBnwmS0kE6kB/CI8xXSET5BaWG+SPTA2URmzGyQbnT0mAN1GJJkys6gTlSCwsTwHexhQ2pr+cJBJCgQ6NWs5vwD/XB7HSZktASC61pCU8bj0fdC5tBRlNWtSBmSVhVrjc4J7QRAbNmMRXTIqJyACsS0iWFXAzLAUpt7dG29424vIXPkyq0EHMCmebAImoLOQNEkZW6+2Bap6UzVO6pagpCm1yngDvSQD3RcGD8wMOpzJI6BEpRYATHYZiN5JY3uzwFW7NYpzFXKm/FV0F+aqz+LHui+aeoC0X1AN9/e+oileUeilyp6BLQEZ5eYhNhmzEOBoO6GXY/bNKky0TCyiMh7RYHvgG3F5iQtJISEkX3m1tdBA2Zg+YqUpSlZnIQrQBm8kAW6y5643TVqWsksUjQOXy2F9NQTaNst2UStkgGwyjR+on4vpgELFsGQxKiBcgfKJsR36vwGnGEqfJGYpTdteAaLMxzDlVNkm2aWoK0AS/SCbXOQqfrI7g+JUslc1NPISEoSHUQLkAXKj8aAgbJYCCOfmaHyBxG9Xs7Ia6emGcBv5dkeJtsolqYMABqAAA1oykqCTexdjAT544boCEATFE2A17/4D0xNmTRd1GAWPVZRJITdU05QHv0tS3ZaA8bIgzJtTUq60pPVvb9EJ8YNbKr96X1rUfSYg7LoCaEdYWo9pUfZG/ZlbS77yYAnUI/HVAWtVe5049bwXnTLwv19aM+VW8Ft1+A7YDRUqBcXe3c2hfV/4xGmEWO7eNzi1+r+BjemZdr346uY1K3CzXfs0cwEeYNWIPDf48GjpHYb4Oo9/wDu8q/6A0jnKYGJBYPv6tz+EdG7Dj/h9Jv94l3/AERAVv8AlDpf3CBvVN+pEVTREFWXQIv2kbzFu8vSelRHhz5/yo9sU/gybqPVATyuBtYvModo+uJdQSk30OkD0l1jtEA7pme9+AiPI6YUgsUquXHDS8fM7y2jXSrygnqgNuB16ps9ZUXylk2ZhvYRqpkzJfOzlJUROnKTKlWudVTFE+SgOkE8VCIOyJ98mn8XJ9kHtp8XlSRLRdS+aSyQfJBUpZKjuckfqjhAK+0+F8yrMWBUogAF7AAkvYu5j7sziCpWcC7MpI4KDuU9beMRMaxhdSoKWAAkEJSNz633m0aMMWy247+BF3gDO2mIipMicBYyspvcKSrpBQ3EOO2FrMRcG4uO2C1WChXOJCSHcpIcBWmZuB4iJC6RNUCuWGX8ZIYl7XCd4vAWRhmJnm7kPzaHuNSE9UBNodqwgqQFauGBG/MOHWIHLxJXNzMmUuUoSXLBhc+iB1JTIlhS1e+TFWcszljb2wE8Y1M9zpSRc3CX3PYKPcD3x8w2n5pJnTHc3HUN5bsjVSUUyapGRIUubMCJaVWBVdyeCQ3oifiVPVSKj3FVhJMxJyqQGAs+mhDCA+IrCtXTTkmBJZB+Mk3BTxLaiPqqvKd3H8dUesakqm83nmFpeVKGASQE2S6xe3HVoj1FQknpAngU+Vl4qHWb8YDZPqSzuWIcto0BUT88wTpnkAEIAFwD/wAxu27bwI94miZNVklhQlaKKrE9l+DxtxNAUhk2YMN2m5uMAQ2cm/7otLvkWtPcSVA+Cok4KGQnrhe2RqLT5Z0ICh2hwfuhhw0tLHhASJq98JeLzM1SkdY8XeGuqWwMJ0g56pPn/UIA3PlgHpO25vQ8ZKqAlmLN1D0dUTatDpLai4HG2nfAKZnAcOLeSoXB4CAlzxxJuLePV2x0VsR8H0l394l3/REc0KxAgMtBEdKbArCsNoyNDTyz/lEAi8u+lL2TvqRFQYIPLjozbjYwYgZRM4yuaCxZIU+fLxIZssKdDyLpl5mrFF+MofvQFU1acyAe0QJpx74OoxeI5HUsR7rNyT/VDf8ApRCTyHpCn92q7OZH78AjSkugRFxKbklHsPpi2U8lYAA90m391/riHiPI7zob3WR/4v8AXAVZsp0ULUeP1NEXayX05S//ALJKVd4UpP3Rb9JyP5JYQKsm7k81r/nj1jvJCKgSR7qycygofmnzAqzX6e54ChIL4ZTAMSHJBizxyFf96f2I/fifT8jeX/q3/wDD/rgKrUnVyOBGrg6fdGihkc1PQsKKUP0yNQkj0xbx5H/+7/8AV/rjByP3f3X/AOr/AF/h4CvZiZCUpYc4WLOWSnc9ixUS9oGFTvowDADg/wDAvFrf0Q2AFUGH9zq+p8vWNVRyOFQYVYA/wb34HPAVvh+OlBSOk8tQVLWkgFCkuxAIa2neYlVG0SF1Bn1MyYublyhRQGSLuAE74eEcixA/+WP2J/fjVM5ECf8ArB+xP78AlVWLy56gmWQQnpEXBUdwAIu2p7o9pSRdWphwlchpBB923HCUR6ecgxTcl80JyLq0rA0JlEKH6WeAreahxfX8cIFrm+VLXYnRXEjR+uLbXyUKu1UP2Z/fiFW8japn/VpB480f3+yAqfZwtPWk70KHeCIZ6ZXQ7/vhroeRaZLmiYaxJsQRzJDuG1zwWRyXLAb3Sn9kf34CtMVnEIUeELmzUorn5vkgqJ6zYfWYuTEuSNc1JSKtIf8Auif/ANx4wbkeVISoe6kqKjc80RYCw8vt8YCu8TqCkoA3qSPEt98b5MxixDw9VnI9MWtCvdaQEqCiOaN2L657RLVyUrdxUo/Zn9+Ar+Zh0tZdrxe+xcoIoKVI0TJQB2AQmI5MpqdKiWe2Wr96H/BKMyZEqUSCZaAkkWBI3h4CdGRkZAZGRkZAZGRkZAZGRkZAZGRkZAZGRkZAZGRkZAZGRkZAZGRkZAZGRkZAZGRkZAZGRkZAZGRkZAZGRkZAf//Z"/>
          <p:cNvSpPr>
            <a:spLocks noChangeAspect="1" noChangeArrowheads="1"/>
          </p:cNvSpPr>
          <p:nvPr/>
        </p:nvSpPr>
        <p:spPr bwMode="auto">
          <a:xfrm>
            <a:off x="155575" y="-1660525"/>
            <a:ext cx="3390900" cy="34671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2" name="AutoShape 6" descr="data:image/jpeg;base64,/9j/4AAQSkZJRgABAQAAAQABAAD/2wCEAAkGBxQTEhQUExQUFhUVFhcXFxUYFxgXGBgUFRcWFxgXFBUYHCggGBwlHBQUITEhJSkrLi4uFx8zODMsNygtLisBCgoKBQUFDgUFDisZExkrKysrKysrKysrKysrKysrKysrKysrKysrKysrKysrKysrKysrKysrKysrKysrKysrK//AABEIAOMA3gMBIgACEQEDEQH/xAAcAAACAgMBAQAAAAAAAAAAAAAFBgQHAAMIAgH/xABREAABAgQDAwcFCwgHCAMAAAABAhEAAwQhBRIxBkFRBxMiYXGBkTJyobLRFCM1QlJUdLGzwfAIFoKSk9Lh8RczYmNzouIVJCVDRGSDozRTwv/EABQBAQAAAAAAAAAAAAAAAAAAAAD/xAAUEQEAAAAAAAAAAAAAAAAAAAAA/9oADAMBAAIRAxEAPwC3sa2gpqQJNTOlygt8ucs7at4iBX9IeGfPqf8AXhD/ACi/IovPm+oIpVIcwHU45Q8M+fU/68YeULDPntP+vHMSDG0ogOmP6QsM+e0/68fP6Q8M+fU/68c0CWY2JkXgOlRygYadK2R+tHobe4d88k/rRzjIpSTBSRhKiq2kBfo24w86Vcnx/hHobaUHzqV4/wAIpWThcEKbDR+N3bAW4NsKH5zK8T7I+/nfRfOZfifZFVT6YIS9g0QFVcg35xHeoD69IC5BtdRfOZfifZHsbU0fziX4xRFTtJTyrD3w8EF/FRtESTtwM16dkvrnv3jK3pgOgztTR/OJfjHg7X0XzmV+tFJ1W0coBJIIzBw4ux0LDXxj5T1sub5Jc8GII7QYC6ztjQ/OpP60fPzzoPncn9cRTq6R9346ogz6LsgLv/PWg+dyP1xGHbXD/nkj9cRQa6UizaaxrnUR4QF//nvh/wA8p/2iY+fnxh3z2m/aJ9sc3zJBiOuXAdMfnzh3z2m/aJ9sZ+fOHfPab9qn2xzBNTGgwHU3584d8+pf2qPbGfnxh3z2m/ao9scsR4MB1WduMO+e037VPtg1SVSJqEzJagtCwFJUkuFJOhB3iOO0mOqOTr4Lofo0r1BAV7+UX5FF5831BFLIi6fyi/6ui8+b6gilkwEuSmJsmXEalTBqkpngPEmktEmTQEnSDVFQ2gtJoeqADUWEnWDCaXKOEEpNM0KG1mNuTJllgCylC5Ufkob64CFiW1ACymWHALOdOBt2vvjVPxycEjLMCUlJAyDNxsSbu7eiBYp+aIC0k3HlFmBYiw3x9UE3bogv0XGu4g7v5QEWqVMWCZkxZ78wvrvDHtED0y3bot1+0mGSmpJNis63L5d2/t7IJVuHIUh5ZmMNLFLPfU6DqAgE2YjczHsN+t9IkU8xSBcJ6LsT5V9NOB4wYODk+USBqxJ38AXBiLMw1Sc3QCvObTsF4ARMqDd7jc+7zeESZOIFgC9rBTlwPvEb59AwDpZ+u0RZ1I2jjt6uuAkDG5ybJmzCBxOnY8SvzoqCnpFJG6wGnZeAjqfe/gfGPCy50gD0naKYT0gDY9/ZDNRVwmICsgytdjcdcV/IUx7bdkPGyyegkvqVeg37rGA3zsOzdJLEG4aA9XStaGWgnpBWhJtq7EhJcuA34tH2rw5x98AkTpMQpkuGiow4vpAuspcpgAxEeFCJcxERZhgNZMdVcnPwXQ/RpXqCOVFGOq+Tr4Lofo0n1BAV/wDlE/1dF/iTfUEU3IlvFz/lCJeXRf4k31BFUUlPASaORfSGfDqTSIGG03VDPRyLQEinkaQTkyY1SExNkQAfayp5mSCNVKbhZiWeFCjw8LHOBwxOVI8SX3X7O2Dm3JUtctCbb36raDw9ESajDEyZacrpJAzbncfJEAAmYWgpypQSpySbu7vvFteO4wOk0kq2oUXH9k33PYNDHhy58yaJaErKTYu6QRxYuwZ914OYrsMsjPKKATcoYM/9kkWgFfC8Jl5wCAovYqbU8E7wNev6mqfgbMpnfeo6eagfjrjVhGy1QjpGWjN8p7DsF374ZKXCF/HJJ/HGAV5mEakgnrf27uyB68CU/kgdYO6LKl0IbT+MRptCAbADfAV1/sMeSpFjvZr7jGuo2eBG5iPBrhofKqnHj90C66SACWHZxPXAVRimFKQ5T5pNrkGzejwgBPQQfxqItHGKdKkkFuLNvEIeJ09uw9nXAC5AzKSN546d8OZkpCUpTNQkFIBJ1Z7gDg8LNFQLUQUgubC2h+6CVRQzZOUnOCL+Q+nedOyAdsEwqRbKrMssQczktrbd2cIYJ9EOEK+zeJc8kFV1IIOcAJLM/vid+moh9Epx7YBWq6fKDClitOXMWPWUkK+K0QvAIFVLaBsxN4N4rKYwFWIDS0dV8nfwXQ/RpPqCOVyY6p5O/guh+iyfUTAJHL0h0UfUuZ6oir6VMWry5pdFJ58z1RFbUUtjAG8MlWg7SyoG4eh2hhppTCA308to3hEepaY9tAKe0NpyTqWsPT9bd7QxUMsLS6rlPoa5A64E45KCZiVngWG/ufugnSMZGU+TYZRvO/tgCOzlIMy5lr2DQeBiJh7CWAAA272mJabwG5AjYEAxkuNgEBpUg90RJybPEpayHICW3Ob+DRoMpRF1Adg9sAMqEb4AYi7aaP8AgiHBFIhViol+tmNuHfH2bgcrUgHtJMBUWI1ABILAu3cG/jClWodZEdAr2ep1kPLQW6hw/jA3F9g6SZcSkpUN6XSfRAUnR04QAold1pSwUzEO+9xeHDEJaZkgEm+gJ3kWZQsD3AHqgjtDsgmTKKk5lAM6WdWu5hcv4wtzFKloyEjosMwuFyi5Se0N4htDARNmKdKakIUSEEpcP8YFwH4G8XEUPeKYo1kzZLaiYAw7XB7Br1RcyFdEdkBDqkwtYqnWGWqLwBxGXAIOKybmFypltDbi0q5hcrEQAlUdV8nvwXQ/RZP2aY5XmCOqeT74Mofosj7NMAm8uKgE0b/LmeqIraSrSLG5dvIpPPmeqIreillUA2YMp2hkkCFjCZJAEMtKYCakR9j6kx9CYAJtQgCXnL9E/Wbn0RmETrKvplSntZ1EeJ8ILYnIzSlgXLW7YV1K5twTe4v8pVzfstAPeGTgoW0gmBpC9gBIlJP8HhmkpcDsgPaU749TVZQ+v84wR6mIzJKTv8e6AD1eaWSbKBvlBuOoE6wl7Q7bKkunmZgO5xbts8Nlbhk9iZa0rYEhKgQSRufSKV2uraxa1Imyyjc2+AZtmuUFJE7n1EKUoZBlOgG4jSJtRyhZbJObtb2xWKqxSEAKCAQGHRue2CmG0aVTZSp6papbuoAfFPG/FoCwvzkqpYlVCkrVKc50JAfK1iOLEiDmGcodHNYGdkUfiKSpKn4MRrEunpJfudKZZSqWEjKHDZd2U6M0LdPSoVUhKaYKUL9JLi4sq2rO/ANAPMyUJqASCxuAQx7Wiq9ucG9zkKR/V5nI+SSQXHAEi/j22uZqpeULcuAH1Pe2hgVtFh6Z0tQZwQxtAUhsoVTK+QBoFFR80B/YIu8m0Vds1hHuXEkhRZK0rTLezq6JCe2xi0M1oCPOFoEVqbGC842gXUogE/FZWsLtVT6vDxiMoQq4iuAVpyGJjqPYINhtD9Fk/ZpjmSq1MdO7DD/h1F9Gk/ZpgErlvQ6aTz5nqiEfCqaH/lmHRpfPmeqIUMLlQBmilQXkpiBSiCUkwG+WmNwTGuWY2lUB4qEkpOVs259O+E7aGUJSkKUCxBIAS5MyzgAa2vDqk3HbA3GsJUuolzM5CEoyJSC3vjuokFJBSeiNxsID3Q4nKl0skrmJSVJBCSeko7wEi5PYI3TcWngZ5cuYpJ4Jy9nlkQE2Tl5JRnrCSueV55gHSCkzFpyg7kBrJ3RvqMamc6mnp0JmTdSVPzctGmZQBuSd0BDr+UCqllvcyu0t9xL90NmCbVyqgDKoZvjB7pPAjUQo7XVmKSJiZSEyZoXlZYlEJAI6TgzH1iJO2fnqGacqVLmBBWJyQZSpagH8pyCHaxsYC0pNSL34wv42iTO/rUpUL6gW74GYLJr6uik1CZsiRziczGUpZO4KssZXY2vrCRtnitXSrEqZMlLzdILloUghmtlUoi5Iv1QAfbPDqaUtpQudQDCymlfcodxv2Q0bOUM6rMybLlhaZQzTCtRCewBLlUS6TaAKMxAo6ZQlkpKkA9LKSCUlV9z3vAPmwlVJq6NKB0ZkpIQtIdJGUAAgHVJaHOQpKAMu5ID77RS+DYzLl1UiplEpl5sk1HBKrEEHc5Sr9GLcmZj0kDMDvBYHrvAGKaeCo6d8bMQlEp1DdQhZVInu/RQ3W59EHaaSvLdRNr8ICs9qcPEwqBcKDmWd4ULgjvAgtgleZ0iWsnpFIC+pYsoeIMbds6U5SoC6X0hVwCq5qYEfEnC39mckdId4Ho64BwWqB9UuJClxCqTABcVmWMKNeq8NeJaQq1id5gA08R0/sR8HUX0aT9mmOYJ51jqDYn4Po/o0n7NMAn8s3k0vnzPVEJeGLaHTlnPRpfOmeqIRcPMAzU86JsqbAinMT5RgC8tdo985EFCo2gwEnnIIVLLkBWigfTugSIIUrGUQTuL9wcX3QEDBly6fPLm9GQtapkuZ8RKpiipcuar4nTUogmxBbc0FaLDk89MIa+UpUPuI1EasCX0Wsdx3/wA4ljApROaXmkq/ulKQCeJQk5fRAS1ypgTqSOwa9sKW21EtdMpOdUtcxSUoAvnL6K3hF3JG9IF3aGVGHzhYz1qHWpvHKAfTHtOHhCgpRzKGjvY95JJvvNt0B9loEmmly0i0tCUD9EN90UDtxUGbWqJLJbIDwNiH7wIv2sV0CIrrZXBpU3FTzyQrIhUxCVac4FJGZt7A6dcBv5KFiVSzE5cqytTqyk50nQKB17o24kmUgqKKfOonQJVcntsIecRoX3acLNCpjdXPkDNLZaR5ScmZbf2bh++AR5+DTZs5zKKCssQAwCeGlosXZ+epEoSEe+KlslyRo1sxFrBh4QoKx9M1JKhNKd6QUoT382yj2FUEdipqp9YkykFFPJSc5AATcdGXa1yxtwgHSZKmNcptwfweC1FPdLHeIg1qdewnwjdSzejo9tIAZjcjMkgxVGMSVIMxCbEK5yWf7xJdvxxi26lZW7A28IQtsqYDpDUXtc217ICdhtaJ0lEwfHSC3A7wesGPk+FTYrEMsyZTqsF++Sn6/KSPr8Ya5ogBVVLeFnEZFy8NtQwhaxVQvAK9alnjp3Yr4Po/o0n7NMcxYgdY6d2K+D6P6NJ+zTAJvLT5NL58z1RCNQmHflsWyaTz5nqiEGinN2QDBIVBGQXgFR1ObsgxTrgCMoxJRESUY35oDfmiRTzuitPygW7WaB7x7SuA24DNsRucgd0NFCuFHC1EKUlgGUWbgbgn0wfRPYQBapq0IS5ItAumrOeBmfFJZPWBvH43QMqadVTMCCSJQ8sixP8AYSdz8YlYtWpkhKUgM4GUbuwcIApUAFBitNoKo0cxNUhLqlqdt6kEstPen0gQ+zsZlhBJYMkl4o/a7aznpigl8gsBx6zwgL4wXGZVXJTNlqzJWLcQd4UNxBsREf3CZhUlOnxl/cniYoHZDbCZRT8wcyVsJkt93y0DTMHPbpwjozZvE5U6SiZJVmQsPm334jceqAQce5PHmy/c6ubSpXvjklwXKlh/ja20h1o6SXTy0yZKQlI3DUnio7yd5idNLqfR9OoX9JjWEiA1VIOU9hjxh8yzemJMxDjxEQ6SXbstAe6iXlJvYwuYnRJU5Z+s6dwhmqpLjj9UDJ0h7EP1bu+ArbaHBikJmyfLlnMFdY3db6MOME6PEUzZaZid4uOCt6T2F4bKvD3B07B7YUxs0pC1GSWCrlGiX6uB64CJXzYV8TmQfxAKSSlQII3H6xxEK2KL1gA1Wol46m2K+D6L6NI+zTHKU5esdW7FfB9F9GkfZpgEjlw8mk8+Z6oitpBiyOXFXRpPPmeqIrORAFqVTaQao5zwFpoN0aYApKmRISqNElESQmA+AxvlpjXLEb80B5JCZqCB5QIJ4EaffBuWgM5gLVeQ4DkMWcB26zBCmmZksN4dvb3GA+1FVkBPDQaXVpbu+qAddUkrBV128WB/G8x5GHLnTykKKUJNyNTfc9juidiGDzW6KkrI+UlietxvgK/2gqsxUhT2SVKU7MCLDVheAVXsqlCFTHKgkZiM2o+sF38Ic8ewLnbrlq8kpOW7i1rHiNW3wAxKnqppCZVLMACctwACB1qOkAu/7FsODZgp7OSGSRudoadjdplUZTY82SAuW9n3lHX/ACgPVYVWc2UzEBIDM6hqLMptS0asD2fmTFZVnKH1feDufTSAvzD8TRPSlctQUlQsR943GJqFWilZuIzqBWaWXYgLT8Uta/W2hHp0iwsA2jl1UsTJZ85B8pJ4KEA0GZbviLz4CinvHYYhzK0RFmTsyw3W3bAF51RbWIQnjMAS6jokRAUZiyzEDQqOg9sHcNpUSx0bqOqjqeyA2GkLOoa7vbAyop200hglAnXuHtiLVU0Ak7SYWmdLI0ULpVvB9nERUOJzmUUm7Wzbid7DdeLf2xxISJZS4zrcJG8DeYqHEJeY6FrkmACz98dYbE/B9F9GkfZpjlKpQA7eG8R1ZsOXw6i+iyPs0wCFy8LZNH5831UxXNHdosLl+8mi8+b6qYrmlLNAMNIkQWp1CF+lmwTkToA3LmxITNgXKmxKlrgJnOx6RMiMlUQMXxUSASWZLFSjYJB4b1KLWSON4A6pYyl9GvEjZuWVgHN8pLbtTqd/3QjKxKdlM2YAgTGTKlu6hmLZlncbpGUeMMWGY3KpZ8unUSWlpdTgJSpRIdd95L+yAdVUuRKiL7/5CISMTCQMyfuP4vBWWtMxJY7t19eH43xAXhuZ33Cx+70wEGrx+U46CnHUT4wJqsbzAlCFb2JDDXgYJzdm0sCFF8wJd7toD1QBrsDWno84RlBuBolra6kEQATEqgzJqc7ZQWF9DwbTdBLDKbPLUs6pOjtpw4xDlbPqzJKjvdQ4kg6Dsg9nEpByskNrvcWzJ79YCvdsKglRUC7gXtcaO411buEKUjEZsiYFyVlChZxvHBQ3jqMFdpsRzTFgKs5ccCSXbq0tC2YB8ouUuaA06UFH5SC3+U+2NkvlIZQPNKYF9Q7ePbFfx6SgmA6L2W2jlVkoLlKciyknykngsbu2GWQrLf0cI5gwmrm0yhUSVlC0mx3HqUPjJL6GLy2O2yl1ckTFPLWOitBuMwGqDvSfRAPktT3gJtZtGimllmVNIsjg9gVdUD8U2pCEkSbq0zHQPwG+K8xSepaypSirM5zG57CPx6IAZiFQqYszFqK1qN1HTh3fjQwIxFVmH46+EFahLAsAxPa2g13k8N+msCqwuWJfTT0Xb09xgAM8M57Y6p2E+DaH6LI+zTHLtWGHHXj+H/HAx1FsJ8G0X0WR9mmAr/8AKAUyaLz5vqpitKeZYRZH5QZ6NF5031UxVcmewgDMqbE6RVQAlVLx9rMT5kAJAVMVcAhwkHQtvJgG+XPLOWA4qISPTHz/AG1JT5U+UOoKhSocMM9RmVCio65dw6uruaCFPSy0Hoy0D9EffAGZ+10gWlCZOWdEoSpj+kQ0eaGhmT1idVhjrLkfFl9avlKYb9HidSS8oDAcbACIuN4kJSHdioHtCRqW4m3ogPMqcJ9fJQby5ZK2482Ne4s3W/CAuIq5+unhyy1kP1S0vl8UiJ2w0zNWqNiOaUUndqkN2QFrZ3NVqiAzTJga+9w/X5UBY3JHtBMnSpktZHvSghLWdCg7doIMWLOmOMw0sB3n+EUvyUVOWoqpWj5VjxUD9Y8YtQVRs/xSLcDuJG+0BIqZzAqfopD79er0emIFTPYgM5cAjW2hv1xqxOcyD0gxc7zZ3cht1oU8d2r5sBSJSycpRwDFgCVHUMx++AOV81KSL7ksCdQCU67iOj4xWu2O0z+9Szxdi7O4IP12gNjW1VRNUXJQGYJD6MBr3CF0mA+qMfAHj6BB/C8HNlKFzoIAXTUClKCWvv6hBuqwrJLYDpG0MuE4SEOs6m8acQHOTGGgKR46+iAWsTpWlypQ8qYtIbeHP1dIQ27L0xlpmAHoJWUJtfo6ue14BpRnxGQg/wDLzLPgVD1Uwz7PK97m/wCKsjvMBKnlhY3O/d+GgZVEMznpF7W6r9UTZk1wwgVVKZgQWbq9H44wA9aiFEKYhi3a+/q4+MRqlOuhZmtcvr+N4jdUpNk6vpruGgB1sbdTiNE1ZUkhhYAPxvoPuO6AGVAfUBtLdeh9nhHTGwYbDaIf9tJ1Df8ALTujmqfLL33Od2/X+MdL7D/B9H9Hk9fxE74CufyhlMmi8+b6qYporeLj/KJ8mi86b6qYqCipys8BvPbugJ+G0xUMxLJG/eeoDfH2fLymZOV5RPRHydwHazRNWAAA/cLAQPxhfRA6wYBnwmS0kE6kB/CI8xXSET5BaWG+SPTA2URmzGyQbnT0mAN1GJJkys6gTlSCwsTwHexhQ2pr+cJBJCgQ6NWs5vwD/XB7HSZktASC61pCU8bj0fdC5tBRlNWtSBmSVhVrjc4J7QRAbNmMRXTIqJyACsS0iWFXAzLAUpt7dG29424vIXPkyq0EHMCmebAImoLOQNEkZW6+2Bap6UzVO6pagpCm1yngDvSQD3RcGD8wMOpzJI6BEpRYATHYZiN5JY3uzwFW7NYpzFXKm/FV0F+aqz+LHui+aeoC0X1AN9/e+oileUeilyp6BLQEZ5eYhNhmzEOBoO6GXY/bNKky0TCyiMh7RYHvgG3F5iQtJISEkX3m1tdBA2Zg+YqUpSlZnIQrQBm8kAW6y5643TVqWsksUjQOXy2F9NQTaNst2UStkgGwyjR+on4vpgELFsGQxKiBcgfKJsR36vwGnGEqfJGYpTdteAaLMxzDlVNkm2aWoK0AS/SCbXOQqfrI7g+JUslc1NPISEoSHUQLkAXKj8aAgbJYCCOfmaHyBxG9Xs7Ia6emGcBv5dkeJtsolqYMABqAAA1oykqCTexdjAT544boCEATFE2A17/4D0xNmTRd1GAWPVZRJITdU05QHv0tS3ZaA8bIgzJtTUq60pPVvb9EJ8YNbKr96X1rUfSYg7LoCaEdYWo9pUfZG/ZlbS77yYAnUI/HVAWtVe5049bwXnTLwv19aM+VW8Ft1+A7YDRUqBcXe3c2hfV/4xGmEWO7eNzi1+r+BjemZdr346uY1K3CzXfs0cwEeYNWIPDf48GjpHYb4Oo9/wDu8q/6A0jnKYGJBYPv6tz+EdG7Dj/h9Jv94l3/AERAVv8AlDpf3CBvVN+pEVTREFWXQIv2kbzFu8vSelRHhz5/yo9sU/gybqPVATyuBtYvModo+uJdQSk30OkD0l1jtEA7pme9+AiPI6YUgsUquXHDS8fM7y2jXSrygnqgNuB16ps9ZUXylk2ZhvYRqpkzJfOzlJUROnKTKlWudVTFE+SgOkE8VCIOyJ98mn8XJ9kHtp8XlSRLRdS+aSyQfJBUpZKjuckfqjhAK+0+F8yrMWBUogAF7AAkvYu5j7sziCpWcC7MpI4KDuU9beMRMaxhdSoKWAAkEJSNz633m0aMMWy247+BF3gDO2mIipMicBYyspvcKSrpBQ3EOO2FrMRcG4uO2C1WChXOJCSHcpIcBWmZuB4iJC6RNUCuWGX8ZIYl7XCd4vAWRhmJnm7kPzaHuNSE9UBNodqwgqQFauGBG/MOHWIHLxJXNzMmUuUoSXLBhc+iB1JTIlhS1e+TFWcszljb2wE8Y1M9zpSRc3CX3PYKPcD3x8w2n5pJnTHc3HUN5bsjVSUUyapGRIUubMCJaVWBVdyeCQ3oifiVPVSKj3FVhJMxJyqQGAs+mhDCA+IrCtXTTkmBJZB+Mk3BTxLaiPqqvKd3H8dUesakqm83nmFpeVKGASQE2S6xe3HVoj1FQknpAngU+Vl4qHWb8YDZPqSzuWIcto0BUT88wTpnkAEIAFwD/wAxu27bwI94miZNVklhQlaKKrE9l+DxtxNAUhk2YMN2m5uMAQ2cm/7otLvkWtPcSVA+Cok4KGQnrhe2RqLT5Z0ICh2hwfuhhw0tLHhASJq98JeLzM1SkdY8XeGuqWwMJ0g56pPn/UIA3PlgHpO25vQ8ZKqAlmLN1D0dUTatDpLai4HG2nfAKZnAcOLeSoXB4CAlzxxJuLePV2x0VsR8H0l394l3/REc0KxAgMtBEdKbArCsNoyNDTyz/lEAi8u+lL2TvqRFQYIPLjozbjYwYgZRM4yuaCxZIU+fLxIZssKdDyLpl5mrFF+MofvQFU1acyAe0QJpx74OoxeI5HUsR7rNyT/VDf8ApRCTyHpCn92q7OZH78AjSkugRFxKbklHsPpi2U8lYAA90m391/riHiPI7zob3WR/4v8AXAVZsp0ULUeP1NEXayX05S//ALJKVd4UpP3Rb9JyP5JYQKsm7k81r/nj1jvJCKgSR7qycygofmnzAqzX6e54ChIL4ZTAMSHJBizxyFf96f2I/fifT8jeX/q3/wDD/rgKrUnVyOBGrg6fdGihkc1PQsKKUP0yNQkj0xbx5H/+7/8AV/rjByP3f3X/AOr/AF/h4CvZiZCUpYc4WLOWSnc9ixUS9oGFTvowDADg/wDAvFrf0Q2AFUGH9zq+p8vWNVRyOFQYVYA/wb34HPAVvh+OlBSOk8tQVLWkgFCkuxAIa2neYlVG0SF1Bn1MyYublyhRQGSLuAE74eEcixA/+WP2J/fjVM5ECf8ArB+xP78AlVWLy56gmWQQnpEXBUdwAIu2p7o9pSRdWphwlchpBB923HCUR6ecgxTcl80JyLq0rA0JlEKH6WeAreahxfX8cIFrm+VLXYnRXEjR+uLbXyUKu1UP2Z/fiFW8japn/VpB480f3+yAqfZwtPWk70KHeCIZ6ZXQ7/vhroeRaZLmiYaxJsQRzJDuG1zwWRyXLAb3Sn9kf34CtMVnEIUeELmzUorn5vkgqJ6zYfWYuTEuSNc1JSKtIf8Auif/ANx4wbkeVISoe6kqKjc80RYCw8vt8YCu8TqCkoA3qSPEt98b5MxixDw9VnI9MWtCvdaQEqCiOaN2L657RLVyUrdxUo/Zn9+Ar+Zh0tZdrxe+xcoIoKVI0TJQB2AQmI5MpqdKiWe2Wr96H/BKMyZEqUSCZaAkkWBI3h4CdGRkZAZGRkZAZGRkZAZGRkZAZGRkZAZGRkZAZGRkZAZGRkZAZGRkZAZGRkZAZGRkZAZGRkZAZGRkZAZGRkZAf//Z"/>
          <p:cNvSpPr>
            <a:spLocks noChangeAspect="1" noChangeArrowheads="1"/>
          </p:cNvSpPr>
          <p:nvPr/>
        </p:nvSpPr>
        <p:spPr bwMode="auto">
          <a:xfrm>
            <a:off x="155575" y="-1660525"/>
            <a:ext cx="3390900" cy="34671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ui.jpg"/>
          <p:cNvPicPr>
            <a:picLocks noChangeAspect="1"/>
          </p:cNvPicPr>
          <p:nvPr/>
        </p:nvPicPr>
        <p:blipFill>
          <a:blip r:embed="rId2"/>
          <a:stretch>
            <a:fillRect/>
          </a:stretch>
        </p:blipFill>
        <p:spPr>
          <a:xfrm>
            <a:off x="4724400" y="1219200"/>
            <a:ext cx="4275676" cy="4371975"/>
          </a:xfrm>
          <a:prstGeom prst="rect">
            <a:avLst/>
          </a:prstGeom>
        </p:spPr>
      </p:pic>
      <p:pic>
        <p:nvPicPr>
          <p:cNvPr id="29704" name="Picture 8" descr="File:E t the extra terrestrial ver3.jpg"/>
          <p:cNvPicPr>
            <a:picLocks noChangeAspect="1" noChangeArrowheads="1"/>
          </p:cNvPicPr>
          <p:nvPr/>
        </p:nvPicPr>
        <p:blipFill>
          <a:blip r:embed="rId3"/>
          <a:srcRect/>
          <a:stretch>
            <a:fillRect/>
          </a:stretch>
        </p:blipFill>
        <p:spPr bwMode="auto">
          <a:xfrm>
            <a:off x="304800" y="228600"/>
            <a:ext cx="2057400" cy="3199612"/>
          </a:xfrm>
          <a:prstGeom prst="rect">
            <a:avLst/>
          </a:prstGeom>
          <a:noFill/>
        </p:spPr>
      </p:pic>
      <p:pic>
        <p:nvPicPr>
          <p:cNvPr id="29706" name="Picture 10" descr="File:Jurassic Park poster.jpg"/>
          <p:cNvPicPr>
            <a:picLocks noChangeAspect="1" noChangeArrowheads="1"/>
          </p:cNvPicPr>
          <p:nvPr/>
        </p:nvPicPr>
        <p:blipFill>
          <a:blip r:embed="rId4"/>
          <a:srcRect/>
          <a:stretch>
            <a:fillRect/>
          </a:stretch>
        </p:blipFill>
        <p:spPr bwMode="auto">
          <a:xfrm>
            <a:off x="2514600" y="2286000"/>
            <a:ext cx="2049780" cy="3048000"/>
          </a:xfrm>
          <a:prstGeom prst="rect">
            <a:avLst/>
          </a:prstGeom>
          <a:noFill/>
        </p:spPr>
      </p:pic>
      <p:pic>
        <p:nvPicPr>
          <p:cNvPr id="29708" name="Picture 12" descr="File:JAWS Movie poster.jpg"/>
          <p:cNvPicPr>
            <a:picLocks noChangeAspect="1" noChangeArrowheads="1"/>
          </p:cNvPicPr>
          <p:nvPr/>
        </p:nvPicPr>
        <p:blipFill>
          <a:blip r:embed="rId5"/>
          <a:srcRect/>
          <a:stretch>
            <a:fillRect/>
          </a:stretch>
        </p:blipFill>
        <p:spPr bwMode="auto">
          <a:xfrm>
            <a:off x="381000" y="3581400"/>
            <a:ext cx="1981200" cy="2857500"/>
          </a:xfrm>
          <a:prstGeom prst="rect">
            <a:avLst/>
          </a:prstGeom>
          <a:noFill/>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br>
              <a:rPr lang="en-US" dirty="0"/>
            </a:br>
            <a:r>
              <a:rPr lang="en-US" dirty="0"/>
              <a:t>Quentin </a:t>
            </a:r>
            <a:r>
              <a:rPr lang="en-US" dirty="0" err="1"/>
              <a:t>Tarintino</a:t>
            </a:r>
            <a:br>
              <a:rPr lang="en-US" dirty="0"/>
            </a:br>
            <a:endParaRPr lang="en-US" dirty="0"/>
          </a:p>
        </p:txBody>
      </p:sp>
      <p:sp>
        <p:nvSpPr>
          <p:cNvPr id="3" name="Content Placeholder 2"/>
          <p:cNvSpPr>
            <a:spLocks noGrp="1"/>
          </p:cNvSpPr>
          <p:nvPr>
            <p:ph idx="1"/>
          </p:nvPr>
        </p:nvSpPr>
        <p:spPr>
          <a:xfrm>
            <a:off x="457200" y="1470391"/>
            <a:ext cx="8229600" cy="4625609"/>
          </a:xfrm>
        </p:spPr>
        <p:txBody>
          <a:bodyPr>
            <a:noAutofit/>
          </a:bodyPr>
          <a:lstStyle/>
          <a:p>
            <a:r>
              <a:rPr lang="en-US" sz="2800" dirty="0">
                <a:latin typeface="Agency FB" pitchFamily="34" charset="0"/>
              </a:rPr>
              <a:t>Quentin Jerome Tarantino</a:t>
            </a:r>
            <a:r>
              <a:rPr lang="en-US" sz="2800" baseline="30000" dirty="0">
                <a:latin typeface="Agency FB" pitchFamily="34" charset="0"/>
              </a:rPr>
              <a:t> </a:t>
            </a:r>
            <a:r>
              <a:rPr lang="en-US" sz="2800" dirty="0">
                <a:latin typeface="Agency FB" pitchFamily="34" charset="0"/>
              </a:rPr>
              <a:t>is an American film director, screenwriter, producer, and actor.</a:t>
            </a:r>
          </a:p>
          <a:p>
            <a:r>
              <a:rPr lang="en-US" sz="2800" dirty="0">
                <a:latin typeface="Agency FB" pitchFamily="34" charset="0"/>
              </a:rPr>
              <a:t>His films have been characterized by nonlinear storylines, satirical subject matter, and an aestheticization of that often results in the exhibition of neo-noir characteristics.</a:t>
            </a:r>
          </a:p>
          <a:p>
            <a:r>
              <a:rPr lang="en-US" sz="2800" dirty="0">
                <a:latin typeface="Agency FB" pitchFamily="34" charset="0"/>
              </a:rPr>
              <a:t>He often uses graphic violence that has been proven seductive to audiences and has received harsh criticism for his use of gore and blood in an entrancing simultaneously repulsive way. His films have been subject to staunch criticism and scorn for his use of violence, blood and action as a "</a:t>
            </a:r>
            <a:r>
              <a:rPr lang="en-US" sz="2800" dirty="0" err="1">
                <a:latin typeface="Agency FB" pitchFamily="34" charset="0"/>
              </a:rPr>
              <a:t>colour</a:t>
            </a:r>
            <a:r>
              <a:rPr lang="en-US" sz="2800" dirty="0">
                <a:latin typeface="Agency FB" pitchFamily="34" charset="0"/>
              </a:rPr>
              <a:t>" within cinema, rebuked for allegedly using human suffering as a punchline.</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686800" cy="4625609"/>
          </a:xfrm>
        </p:spPr>
        <p:txBody>
          <a:bodyPr>
            <a:noAutofit/>
          </a:bodyPr>
          <a:lstStyle/>
          <a:p>
            <a:r>
              <a:rPr lang="en-US" sz="2800" dirty="0">
                <a:latin typeface="Agency FB" pitchFamily="34" charset="0"/>
              </a:rPr>
              <a:t>According to Tarantino, a recurring hallmark in all his movies is that there is a different sense of humor in each one, which gets the audience to laugh at things that aren't funny.</a:t>
            </a:r>
          </a:p>
          <a:p>
            <a:r>
              <a:rPr lang="en-US" sz="2800" dirty="0">
                <a:latin typeface="Agency FB" pitchFamily="34" charset="0"/>
              </a:rPr>
              <a:t>Tarantino has stated that the celebrated animation-action sequence in his film </a:t>
            </a:r>
            <a:r>
              <a:rPr lang="en-US" sz="2800" i="1" dirty="0">
                <a:latin typeface="Agency FB" pitchFamily="34" charset="0"/>
              </a:rPr>
              <a:t>Kill Bill</a:t>
            </a:r>
            <a:r>
              <a:rPr lang="en-US" sz="2800" dirty="0">
                <a:latin typeface="Agency FB" pitchFamily="34" charset="0"/>
              </a:rPr>
              <a:t> (2003) was his rebirth </a:t>
            </a:r>
            <a:r>
              <a:rPr lang="en-US" sz="2800">
                <a:latin typeface="Agency FB" pitchFamily="34" charset="0"/>
              </a:rPr>
              <a:t>in directing.</a:t>
            </a:r>
            <a:endParaRPr lang="en-US" sz="2800" dirty="0">
              <a:latin typeface="Agency FB" pitchFamily="34" charset="0"/>
            </a:endParaRPr>
          </a:p>
          <a:p>
            <a:r>
              <a:rPr lang="en-US" sz="2800" dirty="0">
                <a:latin typeface="Agency FB" pitchFamily="34" charset="0"/>
              </a:rPr>
              <a:t>More specifically, he often attempts to meld comic strip formulas and aesthetics within a live action film sequence and in some cases uses the literal use of cartoon or anime images. </a:t>
            </a:r>
          </a:p>
          <a:p>
            <a:r>
              <a:rPr lang="en-US" sz="2800" dirty="0">
                <a:latin typeface="Agency FB" pitchFamily="34" charset="0"/>
              </a:rPr>
              <a:t>Tarantino's cinematic ambition to marry artistic expression via live action and </a:t>
            </a:r>
            <a:r>
              <a:rPr lang="en-US" sz="2800" dirty="0" err="1">
                <a:latin typeface="Agency FB" pitchFamily="34" charset="0"/>
              </a:rPr>
              <a:t>cartoonism</a:t>
            </a:r>
            <a:r>
              <a:rPr lang="en-US" sz="2800" dirty="0">
                <a:latin typeface="Agency FB" pitchFamily="34" charset="0"/>
              </a:rPr>
              <a:t> is yet another example of his ability to morph genres and conventions to produce a new and authentic style of his own.</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content6.flixster.com/photo/30/97/47/3097472_ori.jpg"/>
          <p:cNvPicPr>
            <a:picLocks noChangeAspect="1" noChangeArrowheads="1"/>
          </p:cNvPicPr>
          <p:nvPr/>
        </p:nvPicPr>
        <p:blipFill>
          <a:blip r:embed="rId2"/>
          <a:srcRect/>
          <a:stretch>
            <a:fillRect/>
          </a:stretch>
        </p:blipFill>
        <p:spPr bwMode="auto">
          <a:xfrm>
            <a:off x="4267200" y="1143000"/>
            <a:ext cx="4876800" cy="4519170"/>
          </a:xfrm>
          <a:prstGeom prst="rect">
            <a:avLst/>
          </a:prstGeom>
          <a:noFill/>
        </p:spPr>
      </p:pic>
      <p:pic>
        <p:nvPicPr>
          <p:cNvPr id="32772" name="Picture 4" descr="File:Kill bill vol two ver.jpg"/>
          <p:cNvPicPr>
            <a:picLocks noChangeAspect="1" noChangeArrowheads="1"/>
          </p:cNvPicPr>
          <p:nvPr/>
        </p:nvPicPr>
        <p:blipFill>
          <a:blip r:embed="rId3"/>
          <a:srcRect/>
          <a:stretch>
            <a:fillRect/>
          </a:stretch>
        </p:blipFill>
        <p:spPr bwMode="auto">
          <a:xfrm>
            <a:off x="152400" y="228600"/>
            <a:ext cx="1981200" cy="2931642"/>
          </a:xfrm>
          <a:prstGeom prst="rect">
            <a:avLst/>
          </a:prstGeom>
          <a:noFill/>
        </p:spPr>
      </p:pic>
      <p:pic>
        <p:nvPicPr>
          <p:cNvPr id="32774" name="Picture 6" descr="File:Sincitypostercast.jpg"/>
          <p:cNvPicPr>
            <a:picLocks noChangeAspect="1" noChangeArrowheads="1"/>
          </p:cNvPicPr>
          <p:nvPr/>
        </p:nvPicPr>
        <p:blipFill>
          <a:blip r:embed="rId4"/>
          <a:srcRect/>
          <a:stretch>
            <a:fillRect/>
          </a:stretch>
        </p:blipFill>
        <p:spPr bwMode="auto">
          <a:xfrm>
            <a:off x="2286000" y="2667000"/>
            <a:ext cx="1676400" cy="2610881"/>
          </a:xfrm>
          <a:prstGeom prst="rect">
            <a:avLst/>
          </a:prstGeom>
          <a:noFill/>
        </p:spPr>
      </p:pic>
      <p:pic>
        <p:nvPicPr>
          <p:cNvPr id="32776" name="Picture 8" descr="File:Pulp Fiction cover.jpg"/>
          <p:cNvPicPr>
            <a:picLocks noChangeAspect="1" noChangeArrowheads="1"/>
          </p:cNvPicPr>
          <p:nvPr/>
        </p:nvPicPr>
        <p:blipFill>
          <a:blip r:embed="rId5"/>
          <a:srcRect/>
          <a:stretch>
            <a:fillRect/>
          </a:stretch>
        </p:blipFill>
        <p:spPr bwMode="auto">
          <a:xfrm>
            <a:off x="228600" y="3352801"/>
            <a:ext cx="1905000" cy="2842260"/>
          </a:xfrm>
          <a:prstGeom prst="rect">
            <a:avLst/>
          </a:prstGeom>
          <a:noFill/>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 Directors of All Time</a:t>
            </a:r>
          </a:p>
        </p:txBody>
      </p:sp>
      <p:sp>
        <p:nvSpPr>
          <p:cNvPr id="3" name="Content Placeholder 2"/>
          <p:cNvSpPr>
            <a:spLocks noGrp="1"/>
          </p:cNvSpPr>
          <p:nvPr>
            <p:ph idx="1"/>
          </p:nvPr>
        </p:nvSpPr>
        <p:spPr/>
        <p:txBody>
          <a:bodyPr>
            <a:normAutofit/>
          </a:bodyPr>
          <a:lstStyle/>
          <a:p>
            <a:pPr lvl="0"/>
            <a:r>
              <a:rPr lang="en-US" sz="3600" dirty="0"/>
              <a:t>Alfred Hitchcock</a:t>
            </a:r>
          </a:p>
          <a:p>
            <a:pPr lvl="0"/>
            <a:r>
              <a:rPr lang="en-US" sz="3600" dirty="0"/>
              <a:t>Stanley Kubrick</a:t>
            </a:r>
          </a:p>
          <a:p>
            <a:pPr lvl="0"/>
            <a:r>
              <a:rPr lang="en-US" sz="3600" dirty="0"/>
              <a:t>Orson Welles</a:t>
            </a:r>
          </a:p>
          <a:p>
            <a:pPr lvl="0"/>
            <a:r>
              <a:rPr lang="en-US" sz="3600" dirty="0"/>
              <a:t>Francis Ford Coppola</a:t>
            </a:r>
          </a:p>
          <a:p>
            <a:pPr lvl="0"/>
            <a:r>
              <a:rPr lang="en-US" sz="3600" dirty="0"/>
              <a:t>Steven </a:t>
            </a:r>
            <a:r>
              <a:rPr lang="en-US" sz="3600" dirty="0" err="1"/>
              <a:t>Speilberg</a:t>
            </a:r>
            <a:endParaRPr lang="en-US" sz="3600" dirty="0"/>
          </a:p>
          <a:p>
            <a:pPr lvl="0"/>
            <a:r>
              <a:rPr lang="en-US" sz="3600" dirty="0"/>
              <a:t>Quentin </a:t>
            </a:r>
            <a:r>
              <a:rPr lang="en-US" sz="3600" dirty="0" err="1"/>
              <a:t>Tarintino</a:t>
            </a:r>
            <a:endParaRPr lang="en-US" sz="3600" dirty="0"/>
          </a:p>
          <a:p>
            <a:pPr lvl="0"/>
            <a:r>
              <a:rPr lang="en-US" sz="3600" dirty="0"/>
              <a:t>Tim Burton</a:t>
            </a:r>
          </a:p>
          <a:p>
            <a:pPr lvl="0"/>
            <a:r>
              <a:rPr lang="en-US" sz="3600" dirty="0"/>
              <a:t>George Lucas</a:t>
            </a:r>
          </a:p>
          <a:p>
            <a:pPr>
              <a:buNone/>
            </a:pPr>
            <a:endParaRPr lang="en-US"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br>
              <a:rPr lang="en-US" dirty="0"/>
            </a:br>
            <a:r>
              <a:rPr lang="en-US" dirty="0"/>
              <a:t>Tim Burton</a:t>
            </a:r>
            <a:br>
              <a:rPr lang="en-US" dirty="0"/>
            </a:br>
            <a:endParaRPr lang="en-US" dirty="0"/>
          </a:p>
        </p:txBody>
      </p:sp>
      <p:sp>
        <p:nvSpPr>
          <p:cNvPr id="3" name="Content Placeholder 2"/>
          <p:cNvSpPr>
            <a:spLocks noGrp="1"/>
          </p:cNvSpPr>
          <p:nvPr>
            <p:ph idx="1"/>
          </p:nvPr>
        </p:nvSpPr>
        <p:spPr/>
        <p:txBody>
          <a:bodyPr>
            <a:noAutofit/>
          </a:bodyPr>
          <a:lstStyle/>
          <a:p>
            <a:r>
              <a:rPr lang="en-US" sz="2800" dirty="0">
                <a:latin typeface="Agency FB" pitchFamily="34" charset="0"/>
              </a:rPr>
              <a:t>Timothy Walter "Tim" Burton</a:t>
            </a:r>
            <a:r>
              <a:rPr lang="en-US" sz="2800" baseline="30000" dirty="0">
                <a:latin typeface="Agency FB" pitchFamily="34" charset="0"/>
              </a:rPr>
              <a:t> </a:t>
            </a:r>
            <a:r>
              <a:rPr lang="en-US" sz="2800" dirty="0">
                <a:latin typeface="Agency FB" pitchFamily="34" charset="0"/>
              </a:rPr>
              <a:t>is an American film director, film producer, writer, artist animator. </a:t>
            </a:r>
          </a:p>
          <a:p>
            <a:r>
              <a:rPr lang="en-US" sz="2800" dirty="0">
                <a:latin typeface="Agency FB" pitchFamily="34" charset="0"/>
              </a:rPr>
              <a:t>He is famous for his dark, gothic, macabre and quirky take on horror and fantasy style movies such as </a:t>
            </a:r>
            <a:r>
              <a:rPr lang="en-US" sz="2800" i="1" dirty="0">
                <a:latin typeface="Agency FB" pitchFamily="34" charset="0"/>
              </a:rPr>
              <a:t>Beetlejuice</a:t>
            </a:r>
            <a:r>
              <a:rPr lang="en-US" sz="2800" dirty="0">
                <a:latin typeface="Agency FB" pitchFamily="34" charset="0"/>
              </a:rPr>
              <a:t>, </a:t>
            </a:r>
            <a:r>
              <a:rPr lang="en-US" sz="2800" i="1" dirty="0">
                <a:latin typeface="Agency FB" pitchFamily="34" charset="0"/>
              </a:rPr>
              <a:t>Edward Scissorhands</a:t>
            </a:r>
            <a:r>
              <a:rPr lang="en-US" sz="2800" dirty="0">
                <a:latin typeface="Agency FB" pitchFamily="34" charset="0"/>
              </a:rPr>
              <a:t>, </a:t>
            </a:r>
            <a:r>
              <a:rPr lang="en-US" sz="2800" i="1" dirty="0">
                <a:latin typeface="Agency FB" pitchFamily="34" charset="0"/>
              </a:rPr>
              <a:t>The </a:t>
            </a:r>
            <a:r>
              <a:rPr lang="en-US" sz="2800" i="1" dirty="0" err="1">
                <a:latin typeface="Agency FB" pitchFamily="34" charset="0"/>
              </a:rPr>
              <a:t>Nightmar</a:t>
            </a:r>
            <a:r>
              <a:rPr lang="en-US" sz="2800" i="1" dirty="0">
                <a:latin typeface="Agency FB" pitchFamily="34" charset="0"/>
              </a:rPr>
              <a:t> Before Christmas</a:t>
            </a:r>
            <a:r>
              <a:rPr lang="en-US" sz="2800" dirty="0">
                <a:latin typeface="Agency FB" pitchFamily="34" charset="0"/>
              </a:rPr>
              <a:t>, </a:t>
            </a:r>
            <a:r>
              <a:rPr lang="en-US" sz="2800" i="1" dirty="0">
                <a:latin typeface="Agency FB" pitchFamily="34" charset="0"/>
              </a:rPr>
              <a:t>Ed Wood</a:t>
            </a:r>
            <a:r>
              <a:rPr lang="en-US" sz="2800" dirty="0">
                <a:latin typeface="Agency FB" pitchFamily="34" charset="0"/>
              </a:rPr>
              <a:t>, </a:t>
            </a:r>
            <a:r>
              <a:rPr lang="en-US" sz="2800" i="1" dirty="0">
                <a:latin typeface="Agency FB" pitchFamily="34" charset="0"/>
              </a:rPr>
              <a:t>Sleepy Hollow</a:t>
            </a:r>
            <a:r>
              <a:rPr lang="en-US" sz="2800" dirty="0">
                <a:latin typeface="Agency FB" pitchFamily="34" charset="0"/>
              </a:rPr>
              <a:t>, </a:t>
            </a:r>
            <a:r>
              <a:rPr lang="en-US" sz="2800" i="1" dirty="0">
                <a:latin typeface="Agency FB" pitchFamily="34" charset="0"/>
              </a:rPr>
              <a:t>Corpse Bride</a:t>
            </a:r>
            <a:r>
              <a:rPr lang="en-US" sz="2800" dirty="0">
                <a:latin typeface="Agency FB" pitchFamily="34" charset="0"/>
              </a:rPr>
              <a:t>, </a:t>
            </a:r>
            <a:r>
              <a:rPr lang="en-US" sz="2800" i="1" dirty="0">
                <a:latin typeface="Agency FB" pitchFamily="34" charset="0"/>
              </a:rPr>
              <a:t>Sweeney Todd</a:t>
            </a:r>
            <a:r>
              <a:rPr lang="en-US" sz="2800" dirty="0">
                <a:latin typeface="Agency FB" pitchFamily="34" charset="0"/>
              </a:rPr>
              <a:t> and for blockbusters such as </a:t>
            </a:r>
            <a:r>
              <a:rPr lang="en-US" sz="2800" i="1" dirty="0">
                <a:latin typeface="Agency FB" pitchFamily="34" charset="0"/>
              </a:rPr>
              <a:t>Batman</a:t>
            </a:r>
            <a:r>
              <a:rPr lang="en-US" sz="2800" dirty="0">
                <a:latin typeface="Agency FB" pitchFamily="34" charset="0"/>
              </a:rPr>
              <a:t>, its first sequel </a:t>
            </a:r>
            <a:r>
              <a:rPr lang="en-US" sz="2800" i="1" dirty="0">
                <a:latin typeface="Agency FB" pitchFamily="34" charset="0"/>
              </a:rPr>
              <a:t>Batman Returns</a:t>
            </a:r>
            <a:r>
              <a:rPr lang="en-US" sz="2800" dirty="0">
                <a:latin typeface="Agency FB" pitchFamily="34" charset="0"/>
              </a:rPr>
              <a:t>, </a:t>
            </a:r>
            <a:r>
              <a:rPr lang="en-US" sz="2800" i="1" dirty="0">
                <a:latin typeface="Agency FB" pitchFamily="34" charset="0"/>
              </a:rPr>
              <a:t>Planet of the Apes</a:t>
            </a:r>
            <a:r>
              <a:rPr lang="en-US" sz="2800" dirty="0">
                <a:latin typeface="Agency FB" pitchFamily="34" charset="0"/>
              </a:rPr>
              <a:t>, </a:t>
            </a:r>
            <a:r>
              <a:rPr lang="en-US" sz="2800" i="1" dirty="0">
                <a:latin typeface="Agency FB" pitchFamily="34" charset="0"/>
              </a:rPr>
              <a:t>Charlie and the Chocolate Factory,</a:t>
            </a:r>
            <a:r>
              <a:rPr lang="en-US" sz="2800" dirty="0">
                <a:latin typeface="Agency FB" pitchFamily="34" charset="0"/>
              </a:rPr>
              <a:t> and </a:t>
            </a:r>
            <a:r>
              <a:rPr lang="en-US" sz="2800" i="1" dirty="0">
                <a:latin typeface="Agency FB" pitchFamily="34" charset="0"/>
              </a:rPr>
              <a:t>Alice in Wonderland</a:t>
            </a:r>
            <a:r>
              <a:rPr lang="en-US" sz="2800" dirty="0">
                <a:latin typeface="Agency FB" pitchFamily="34" charset="0"/>
              </a:rPr>
              <a:t>.</a:t>
            </a:r>
          </a:p>
          <a:p>
            <a:r>
              <a:rPr lang="en-US" sz="2800" dirty="0">
                <a:latin typeface="Agency FB" pitchFamily="34" charset="0"/>
              </a:rPr>
              <a:t>Burton has directed 16 films and produced 12 as of 2012. His latest films are an adaptation of the soap opera </a:t>
            </a:r>
            <a:r>
              <a:rPr lang="en-US" sz="2800" i="1" dirty="0">
                <a:latin typeface="Agency FB" pitchFamily="34" charset="0"/>
              </a:rPr>
              <a:t>Dark Shadows</a:t>
            </a:r>
            <a:r>
              <a:rPr lang="en-US" sz="2800" dirty="0">
                <a:latin typeface="Agency FB" pitchFamily="34" charset="0"/>
              </a:rPr>
              <a:t>, released on May 10, 2012.</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descr="data:image/jpeg;base64,/9j/4AAQSkZJRgABAQAAAQABAAD/2wCEAAkGBhISERUUExQWFBUVFRcXFhcUFBQYFxcUGBcXGBUUGBUXHCYeFxkjGRUUHy8gIycpLCwsFx4xNTAqNSYrLCkBCQoKDgwOFw8PFCkcHBwpKSkpLCkpKSkpLCkpKSkpKSkpKSkpLCkpKSkpKSkpLCkpKSwpKSwpKSksKSwpKSwpKf/AABEIAQMAwwMBIgACEQEDEQH/xAAcAAAABwEBAAAAAAAAAAAAAAAAAQIDBAUGBwj/xAA9EAABAwIDBQYFAQYGAwEAAAABAAIRAyEEBTESQVFhcQYiMoGR8BOhscHRQhQjUmJy4QcVM4KS8RYksqL/xAAZAQADAQEBAAAAAAAAAAAAAAAAAQIDBAX/xAAkEQEBAAIBBQEAAgMBAAAAAAAAAQIRAxIhMUFREzJhIkJxBP/aAAwDAQACEQMRAD8AisanIsiYEuFytFDjR3lDcp+PHeVZUcd0eamGMobYUd7j/wBJPxQNR8vuqJOY5SsEAajZ4qqp45u5WWCqguaeacDWUq//ALD95FJgE8y6Y+XyUxre+HkmSR9wR0uFRZztMqseI77QB/W0mAeRa8/8VNp5g1zA8QNklwk2kTLTyuQtUtGH29EGvWeb2rpuaNhrngDcB9TqeiewnaGlUIaSWO/heIPqbHyKYXoIROcmG4xvEJt2Iva/Q/RBJBMog1R/21p4jqPRPseCAQdUAaQXIpujhALBSoSAlNMhBkOYClGmESWEBErUIuEbKlrqUQm30gUgY+MOKNMPwd0EaG1O0JQQajjVYqUOZ+JVlSmrPOJ2uBNpVU9kaklKGarM6eRTAqnhZKrNkx9k06pFp8nfZUSQ+qANLqM3FbLw4WvuKiVcYRHnCiV6xJ1KqQrXUquLpYnDtp1HC8FlRpiHjQQdHa8RchZTG0KtJ/w61Umkb/u4aHuH8VzfiFlxjaoBAdA33gHnH3RGsSINR/Q6ei0S3lLN2UWgNpCQ0TtACelzw4KtzrPPiCPhgHWWkyD6WsqvJ8xoyGVhY+F4k33Bwn6LVsxVGmRGyCZmBYQJEcbBAVGVdrSwbL9ogDziOO9Tsb2wqtOywBziBsgSSBulZvPwC8vA0IFhEmJk8zrCj5ZmPwiTGsSRqBwHklo9tdlGa4puJptrw4PYXkAxsMGhtumRBWzwGJadpzSIJGhEGLT58eS5jic3EVHg94sFJokaalzuAg+qayrO8WDFPvBpIiAZMSWgxOgmOVkB10VNyWAspk2fPqtEkBxuGvbZw5OCucNme5wh06ayOXEJ7C2anGNsmadQHTQp9qAQ9qAcnCkkIICURREQjlIxQgggjYZWpV2RxOgHNMF7o1d/tAj0hLxTNPMeZ9lO0gFipR5niAfFu36dCqp9ZgBII99VZ5xSG1NoGhvY79LrLZjiSJg24Wv6aok2DtbHza4HGFErYsaaqvq1pTtF+8ab1p0p2RUq3+qMTEhB90RdAPvkrIgibzu+iJrx7Ka2kRCZHXvG5O08xcLTppytH0UXZQTCS/GOdMmZv6WQZiIBHufcphEEgk0atzK0PZrENFdxAJvI6w4ARzLh6FZhttf7qX/mRYP3dp37x56hLRt6MaxtMU6rCNkR3mmZ5bPW1+Cr8BnTg8sa6WGNg1CdpryQAGk3gCSZ4LFsx7g6SS695JMq6wmMDnBxIaGkbIDC7W8W6c0tHt1LL8ykQbEGDFwTx6b/ADVv8WRY2XJBnbmkilNTa3hkNB/4zuCvMj7Y1hsCsGllR2y17To68NcHRabSkHQG2i8g2vfXQgp3ZWbwnaRpqNpvGztEbLpBFnCQd7TIi604TgNORJ0hIITBEIJaJIM1syipsgpxrUCsFM32kZJAmBBJ56QJWGxok6krZdq65L9hok7+PPoB+Fk6rYMCPn8wrxKqwgo2PhO4h17qOXLZB41R0803Uq7UDcPcnmkAylNAQCtoAaJIYSn6lMDrwWl7KdnfjPlwOyNQLTwE7h0SuWorHG5XUZ6hhC7RpPkrPB9jaz7kBg/m19F1TBdnqbYhrW8mgR/cqx/y8DcFjeW+nVj/AOee65X/AODGLO3b+PAFQK3ZN4MfOF12tgRwUOtgVP6Vd4MXH8ZkNZn6SeirS1dfxGCHBZbNuy9M7TmjZJvbSei0x5PrHPhs7xi2Uj0U5mLe1pYIDSRJjgmMRQe0wSbcUmDGs8vutXMl/wCaVC3YBhkRAgSnKOIAYNZ2gYkkWMzHVQg3orXs8wbQLgIkAb7pGumYtz6jKzqbm0Q5jXu4tsNqNwFuULrVN8iQZnguSPzKpSqvw9Ug06pc24gt2mksM7xeI5LoHY55ODol2pptPkBHziUjXiSUaIpghBKlEluBnmInhBiFRsgrBTG4vvfFeN79meQvb1cqTHQHBukCbbhxn0WhezZY4RbaM2ttNJHzbCzWZO/eQLy372VzyVU2IeJtMcym2U9ogDepNSjf3cpgGDZbRAi2ClU2Emw104oyLrSdjsqFStJFm39ClbqbVjj1XSy7N9hnPh9Ux/LqV0bLMrZSbstCbwNMDRW9Bq5rep6GOEwgUqac+Gn6VMJ0MR0jaC6kFErUFbPZyUKuYCVipVJi8OqrE4YH0V/XCrsVTspVfDnnaHL7yBZVNRjQGki8bJ6jf1W3zHCB7S09R1WNxuAdB1lpueI3enrddWF3HncuOqg1azYgfP8AKba8N1aHcw4yPMFNPaRfUeSbL1bJKlrjT1NxtbRkRIjpaV33DNaGt2RAAEAcBoPRcIwGENQ7IBFiRsi8i/out9js5NfDMLvE3uu5kWn6KaqNGSiDkRqBBrkjLRIbSCegzjE4E3TTgWBqbOMAQS9hAJHea4S07ptcGLei5/m1I033ibERpF5H0XTc0HdWPzvDNqUzOsHZPAp43uLGNcSb6cEhwPBKH3TsCCTwt1IsuhmbpC8cV0zsfgfh053uv62HyC57hMPNQN4a+Wq6xlDbBZctdPBO+1zgwrSg5QsK1WNMBYSOypFMpz4qZaUYbxVo0U55UWqFJa8R71UatVCLDiFWbZV+NPdKsalUKrxxhZWK2z2NsAVT41gBJP6ucX4T6+oWix1OQstiX2LSf1HTgIA+5j8ro465eaKbEUPhuJAlu+RpvvKisM+EbPQDf9/yrStUgX0NuQPH7xwKqaz7+GI4G3NauQ44fDgtNzOhvGh98l0PsPhy3Di93EujhOi5lVqHl5e7Lo/ZOvFFoJ0AF+W9TkqNZ8InepOGBhQsLiQVY4UWU67qOlqCVKJaJZumnAUywpwFc6kfMx3T0WSzCmS0wbkGOsLW5j4Vi8yxezIcI4G8HhdKeTZrEZc5gJO4/IqGd0qT+2uAc06ON+qjEk3XVGS2yJh+LtHQfUre4XPqdNtzpw4xKw9Eim2dpoJY06gXn8KZQxODAmpUL3nc0PifIR81nlNt8MumNxQ7aUz4YPGDGnVWOB7TtqTskTrBseYI8lzn9owZiabx02R83O+yfpYzCsIc3abe0OY5wP8ATM+inp/pp+n2x1fL8z254j3onsbjCxuh06X5rJ9lszmps7W0HCxE6jUEagjgUn/EDtiKGzRo7L6zhJvIpt4uH8XAcr7piS26aXKSbo8X2grtkyALmIB0PHQWCz+J7d1XHX6SegnRZgjEVzLy+pyc4tb5NEJ0UPhAbTWAuMAMpB5ngC/etscHPlyVo39pHgBxcRPWPnr6FCh23bsxVDjzaw/lUArB7ZFSo0AxJAAmNO7onBlLXt2hUfO+T7lVeOJnNkvP/MsK5sGoQY3sf9gVQY7N6Rs0kkzJ2SBfqqXM8I5hE33TGvCeabpG08PwlMJiWXJcvK9bU2mEGIvB3yLgTwIKqa/D18rK4wdMfB2gdNkxI3uEfhVpaZ0kd63GD/2mg1gqDS68W3LbZXiNloCxdCBIJ6ddxWgwmJhoWeS8WxyrESVpsE6QsTklWStdlxslKKnkIJBqILVLN0061NU9AnQudRnHN7qy+MaIMjqtXix3VlsdofNL2bG4vDA3GhJ+phQQ3XdH1VtiKm0PnCrXOBeeBG7jHsrqxZVKwrqQjubRjTW6mVKlfZ2Q0MadAAJ9VCy894LVNpyGnhZOnFKclDmCKhNTW8wR13KfQ7Nfu4Lu8TJM92OERdXWHwTddFKFNovr1VRXS53Twlf4zqVPbc9pLYYTMA/RSKmW18NXpnEsczbMy6Lg2JkWtIstZ2Foh+MxNSP1bI8ySfoFre2ORNxOGNOwfO1TPBwFh0IkHryWNz1lprjxdWG/bNZfhmbBBs4X01B89Ezj8vbWY2mdGmQRAInWDwTPZrM9pvwag2atI7JB1gW9RoVf/spGnz0W8Z+mfo5MGUnUw2xMmd559PugzAFjQ0XWgcxxsQPJMOowZKVhf8ZHtRQikDGjh9x91m6VaBHu60/a/EgM2P1FwMb4G88NyzNLDOOg015KanW1rh6pi+lgOs/YFO0aXc2iDAqAbROniMRvsFDwVFznCxJaeCl5rSrUwGvENc4kAcQACT6qN91ydrSMCwGXRqSVMFghlOWP+ETHiMxwG5TGZc+LhYZZzfleON0tOzVS62+WOkLE5NQNM3C1eCzam0XSnJj9Fxq1cEEyzHNInigtuplpS0tAnmlMUtAnmrNQYnwrM4luq02I8KzWI1Kg2XxWXwYI4weI/KrMwwexDhe61lVqzWdSDG7d91thlbU2GMGO9bSPl7+i2WXEFt1ksPSin44Id4dmdRr8laZfQxzv9NsjiWAf/RWu59GON+NVTAGmqZzTMWUaRc4iYMDe47gB1UfC9lMfV8ddtIfyxP8A+R91b0uw+HoMNSoXV6gE7VQyAeIb+UrySeG84sr60H+G+XbFHbd4qhL3eeg9APVa7MLhUfZvM6W0WAiQdLabla5xmbGs3ACZ+88lz5XddWEkkjD592fNWoKtJ3w6wMTufw2ucWn1UkuzJjAHYT4h3uY4EHmIJ+gT+FzmhXJDHtcRwWrybGl1MA9OsLSclxZ5cOOXeMGcdmTrNwZHVrz9wEVPLc1eZLW0+btgR0bf5grpW3B+SYxNVF5Mk/jjHL8T2JqSX1qoLjdxEuJPNzkvCZUynTcBfa1J5TC1eY3lUZ8J5So3TuMiJgMgf3arTDXwCALy3Q+oPqo3biiRUpAi+w4kdSAB6NW47O0QKNMEfpDh0N/usL26cXYwwe6xjQOtyfqEsbvIuSSYdlZg87fSBi4CsGdq3fwrNvNinKeinLjxvexljlY09Ptcf4PmlntO4/phZlpTrHXHULP8sZ6Xc7XU8AZptPEI0WWf6TOiC1jAxR0CeamKOgT7UyDEeFZrE6laWv4Vm8RqVJob2qqzPBbVxE8Dy0vuVu5RK5sql0LNpVTKcO9nx6ZhwuWcHdORWgy98gHiAsQDBlarKsRDW8BHzT8tscu7UUilYsBzS12hEFR6NUASomOzGATwv13gAb9EpHVc5Izmb0RSqsDCA8SQ4RMQYa6PECRoZKbdXq13BtbZc0X+HTcTtkAGCTFu8DAmU1mQ+I4O2pcCB6loueSjUqsPYRJ2XudNo0ZA5WHz9NI5LndtLhiHtawAMbZx2GgGCNZiRwWnwLWtaGiwGgWHy6o5lVzzIH6GzFidT5SL8Vqm48bVjff0mPVKxrhyfV256g4p6FHGg2JTOLfqs/bbarxr+6VQY6rssPQq5xru70WT7RYzZY6OH1Vybc+d0mYXt4W0mMFMl4YGgzaw9dyz+Ique5z3Eku1m0nkNw3JOWtYWy0QdDvj+yXiGQE9aY5Z3Kd6rn70bCku0KFIo12ESWpbNR1CbSmG46hZ6N1bLD+6Z0Ross/0mf0oIQj0NAn2pih4QnmlMh1/Cs3idStHX8JWbxGpUmjOUTEKW5RqwTCA5XOS4iQWHoPt81TvCOnifhna0A16JzyqNjiMZ/6xdoRA3azG/RUVOpUfdxPCwPhiNDxupdHMAGOJgse2Z3dVJyjEbdNrnCCfp9lXhr/Kwg0nBtqQN9S5syLzAtu47lHbh9l20KUEkRDrA3JOvNWNStsGQJadeR3dFIbmVAi7TPEHp9ifVDfGcf8AsgUGGwNISIg7X56pTjUadrZIOkkAtjnskzpwUyrmrJhrb6CSOc2AUjDi0nVK3Qyxwv8AFAbmDvEQAQ4eGY5jS27VXWLqQ3yVFmONbTeyT3SZIjyHzIUvEYsO0SrPG63EXMsQGsXPM4xheeU+/utH2nxxcRTbq4xbgqjM8BsUQf5gPKD/AHWuPZhyXe0DBYjYcNwNj+VZ4rRUjHGIUvD4q2yfL8KssfbCX0Q8WKRTUmvRhkqM0rOd42k0kAo6ZuOoSAlMNx1Um6zln+iz+lBFlZ/cs/pQUoR6B7o6J9qj4fwhSAmQV/Cs3iNStJW8KzeJ1Kk0YpmsnXFUuY5yAdll+LuHRXJb4K3RWJxAbzPAaqpxGKc8QbBIfIMzPP8AKQ68km62xwkZ3La0yLNdn907TVhPzb5rT5fiG+Ef1akmJI6AR5rCANka7p+60uSOdQqgVfAfC46XHHiRuRlF41r6VGRfQqqzDL4e1rXkB21uFzYROnTzV5T2Q3qARztp1TD6O25p2gP6tR0Pqsp2dd1YPA5Z8MNJMuOthw0TtZpmx8o3dVLw72gXcDrHJN1nW0v5Tz8kLvaKvMcPTc1u1AvrAJmJBB9NeKg4rMW02k+Q9+Sr81zd73BlM3O002/S2CT67+ZVbhstdXqbJJ2Rdx48gqs15cnVu9kjJsM6q91dw1Jaz7lP9qaYbh283j6FaLC4YNAaBAaIA6LMdt696dPgC4+dh9Cpl3k0ynThWWognRKbY3SKMzA+sJbmkH3910OQrbMa2O5E1yPxa2CQTwS0ctiQ14TlPUdVDIjVKZWINlFw+LmbsGVn9yz+lEsLhe3lVjA3YYYETdBZ/nkOqNphvCE+Co+G8ITGZZ5RoDvuvuaLuPluSCfV8Kx2a5zTpkiZPBv5VXnPa6tWlrf3bOA1I5n8KimZPJXOP6Vy+J2NzZ9S2jeA+6g7U7kTNCiadfRbSa8ILYDHJEALybpbGDSR6omBt5nyQQoFo81scHhRicKGnXZgHg5v/Sx7gNx3+9y03Y3GCXUide83r+ofQ+qjPxtrx+dEUe01Wh+5rA939Wro89bb08O1bbHauYJMXEadYCvswyenWEPE8CNQs7V7DGe6/wBQomUvlrcMp4S2dsWdIvvubmfVQ8z7WVK0sptIk2M3idbcRu5oN7FkeJ3op+GyhrAA0X4/3R1T0XTlfNVmCy8t7xMvd4j1M2WiyrDBjbCDM3+SGGwA4K2wtD6b1GWS8cQpttJXOu0+I28TUPA7I/2iPrK6Pia4a1ztzWknyErk1Z5Mk6kknqblVxz2nmupIZpAzZLcwpFFpJt+E4aJW7mCSRHBLcbAj37ukMBmBvSywweV/fzQCC3Q8UHm1tEYEg+qDdCPfvRAJ+HzRpstQQGjx/bKq5uzTGwNJ1cfwqB9UuJJMk7zc+qbKU+0Ikk8C9xbkcd3zQduQfu6IAosOaJqU8/REBdMHGEc0Vp19EbC3fPvzSYE6pAbmjceifwOLdSqMqD9Lgeo3jzEplzRuKSCiiOsYeuHAOF2uAI6G6mjDhwssd2Jzhrm/szzB1pE795Z11I81ssOC0wuTKar0ePLqmzTst5/ZJGXtCt2U7aI3Yfl6JbVcVTSwYCOsYVi7DqBm1ZlGm6o/wALBJ57gBzJgIncr2jMdssyDKHw/wBdX/4B7xPXT1WDqaJ/M80fWquqP/UdP4W7gOQCjVDIsunHHUcGeXVdiogzZKcD7KTQm8T5JR2jxWiBAHVPUxrzCSaTov8AUfRELQTxSA6RgoqZg+/JCoe98/yku1QCXG6CedTG9EjYNb0ZuUKYRUxJ9UEN+qNwlyFPX5oN8SDE65R7V0TBJ+aDGySgFsIGoSXsE2KKk8A3uPp+Uv4QOjhf3puQCalLgZsJsPsUGpwHYMHfr9imapiw3/RAG2uQ4bMyCCCNQRoQuw9m82Zi6DXgjbaA2oDufGvQ3IXHGCNLHj9FZZV2hq0KwqtiSIcI7rxzAUZ49Ua8fJ0X+nbKbR0UgAQsn2f7cUsSQwj4dQ/pJkOP8rt/Q36rTiouayzy9HGzKbh0tCy3+IeGccE/ZGjmF39IN/KYWn1smswwbatN1N12uaQb8US6u05Y7mnAHFE1tuqmZvhhTrPpghwY8tDhoY9wog0C7I8y9rodBx3fRO7DuB9E1TqEG29Ote68fID8IIRafZSA23mlvc7fKU2lDSSY5Wn6oAVBIB8vfzRPuAfL36IM8J8j79SgwS08r+/RAG2qIuL9UEyWoJkcptsUdNsEzuCLa7vn+P7pVPwn371QCKOvkktOqUzQpI0KQBm/olURqeA/P4SdxSm+E+/eqDIAt6JbgAAQfkl0QIIPC3vj/dJYIMO6dEAsM2h/MozgnzLShXZvFwdfNBGQfmjI980UWSggxMqlpBvIvI5aELpnY3tq2tFKsYq6NdoKnI8H/VczlAWuFOWMrTj5Lhdx6EVV2qzr9nwtSoD3o2Wf1mw9LnyWd7CdsfjAUKx/eAd1x/W0bj/MPmqv/FHM9qrTog2YNt39TrN9Gg/8lhMP8tV2Zck6OqMNVO9Aopk8gjnVdLzy2U+7O8m3JK2nOdbf71KQb/j6p6viJI2RHTj/AG0H90A3Uad+7hH2SB3tyXRb3u9r7KFGx+SAFI6jiP7fdFRN/JCmId6j0QHi8ygG0EdQXRpkE93zSj4PfJBBAJBseqM+HzQQQA/T5/hKb4T1+4QQQYmlO4nQHqPKAfuggghO8APP8/gI6d2uG4G3z/AQQSNFG9KbogggA5GEEEBIyqs5lek5pgioyD/uCl9rqpOMrkmf3rh5CwHoAggp9qnhVU0DoggqSk5eO/HGB5EgH5JjavPNBBAKpGT6/RBwh3mUEEAtwh/+5NuN0EEAHI0EEyf/2Q=="/>
          <p:cNvSpPr>
            <a:spLocks noChangeAspect="1" noChangeArrowheads="1"/>
          </p:cNvSpPr>
          <p:nvPr/>
        </p:nvSpPr>
        <p:spPr bwMode="auto">
          <a:xfrm>
            <a:off x="155575" y="-2262188"/>
            <a:ext cx="3543300" cy="47148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4" name="AutoShape 4" descr="data:image/jpeg;base64,/9j/4AAQSkZJRgABAQAAAQABAAD/2wCEAAkGBhISERUUExQWFBUVFRcXFhcUFBQYFxcUGBcXGBUUGBUXHCYeFxkjGRUUHy8gIycpLCwsFx4xNTAqNSYrLCkBCQoKDgwOFw8PFCkcHBwpKSkpLCkpKSkpLCkpKSkpKSkpKSkpLCkpKSkpKSkpLCkpKSwpKSwpKSksKSwpKSwpKf/AABEIAQMAwwMBIgACEQEDEQH/xAAcAAAABwEBAAAAAAAAAAAAAAAAAQIDBAUGBwj/xAA9EAABAwIDBQYFAQYGAwEAAAABAAIRAyEEBTESQVFhcQYiMoGR8BOhscHRQhQjUmJy4QcVM4KS8RYksqL/xAAZAQADAQEBAAAAAAAAAAAAAAAAAQIDBAX/xAAkEQEBAAIBBQEAAgMBAAAAAAAAAQIRAxIhMUFREzJhIkJxBP/aAAwDAQACEQMRAD8AisanIsiYEuFytFDjR3lDcp+PHeVZUcd0eamGMobYUd7j/wBJPxQNR8vuqJOY5SsEAajZ4qqp45u5WWCqguaeacDWUq//ALD95FJgE8y6Y+XyUxre+HkmSR9wR0uFRZztMqseI77QB/W0mAeRa8/8VNp5g1zA8QNklwk2kTLTyuQtUtGH29EGvWeb2rpuaNhrngDcB9TqeiewnaGlUIaSWO/heIPqbHyKYXoIROcmG4xvEJt2Iva/Q/RBJBMog1R/21p4jqPRPseCAQdUAaQXIpujhALBSoSAlNMhBkOYClGmESWEBErUIuEbKlrqUQm30gUgY+MOKNMPwd0EaG1O0JQQajjVYqUOZ+JVlSmrPOJ2uBNpVU9kaklKGarM6eRTAqnhZKrNkx9k06pFp8nfZUSQ+qANLqM3FbLw4WvuKiVcYRHnCiV6xJ1KqQrXUquLpYnDtp1HC8FlRpiHjQQdHa8RchZTG0KtJ/w61Umkb/u4aHuH8VzfiFlxjaoBAdA33gHnH3RGsSINR/Q6ei0S3lLN2UWgNpCQ0TtACelzw4KtzrPPiCPhgHWWkyD6WsqvJ8xoyGVhY+F4k33Bwn6LVsxVGmRGyCZmBYQJEcbBAVGVdrSwbL9ogDziOO9Tsb2wqtOywBziBsgSSBulZvPwC8vA0IFhEmJk8zrCj5ZmPwiTGsSRqBwHklo9tdlGa4puJptrw4PYXkAxsMGhtumRBWzwGJadpzSIJGhEGLT58eS5jic3EVHg94sFJokaalzuAg+qayrO8WDFPvBpIiAZMSWgxOgmOVkB10VNyWAspk2fPqtEkBxuGvbZw5OCucNme5wh06ayOXEJ7C2anGNsmadQHTQp9qAQ9qAcnCkkIICURREQjlIxQgggjYZWpV2RxOgHNMF7o1d/tAj0hLxTNPMeZ9lO0gFipR5niAfFu36dCqp9ZgBII99VZ5xSG1NoGhvY79LrLZjiSJg24Wv6aok2DtbHza4HGFErYsaaqvq1pTtF+8ab1p0p2RUq3+qMTEhB90RdAPvkrIgibzu+iJrx7Ka2kRCZHXvG5O08xcLTppytH0UXZQTCS/GOdMmZv6WQZiIBHufcphEEgk0atzK0PZrENFdxAJvI6w4ARzLh6FZhttf7qX/mRYP3dp37x56hLRt6MaxtMU6rCNkR3mmZ5bPW1+Cr8BnTg8sa6WGNg1CdpryQAGk3gCSZ4LFsx7g6SS695JMq6wmMDnBxIaGkbIDC7W8W6c0tHt1LL8ykQbEGDFwTx6b/ADVv8WRY2XJBnbmkilNTa3hkNB/4zuCvMj7Y1hsCsGllR2y17To68NcHRabSkHQG2i8g2vfXQgp3ZWbwnaRpqNpvGztEbLpBFnCQd7TIi604TgNORJ0hIITBEIJaJIM1syipsgpxrUCsFM32kZJAmBBJ56QJWGxok6krZdq65L9hok7+PPoB+Fk6rYMCPn8wrxKqwgo2PhO4h17qOXLZB41R0803Uq7UDcPcnmkAylNAQCtoAaJIYSn6lMDrwWl7KdnfjPlwOyNQLTwE7h0SuWorHG5XUZ6hhC7RpPkrPB9jaz7kBg/m19F1TBdnqbYhrW8mgR/cqx/y8DcFjeW+nVj/AOee65X/AODGLO3b+PAFQK3ZN4MfOF12tgRwUOtgVP6Vd4MXH8ZkNZn6SeirS1dfxGCHBZbNuy9M7TmjZJvbSei0x5PrHPhs7xi2Uj0U5mLe1pYIDSRJjgmMRQe0wSbcUmDGs8vutXMl/wCaVC3YBhkRAgSnKOIAYNZ2gYkkWMzHVQg3orXs8wbQLgIkAb7pGumYtz6jKzqbm0Q5jXu4tsNqNwFuULrVN8iQZnguSPzKpSqvw9Ug06pc24gt2mksM7xeI5LoHY55ODol2pptPkBHziUjXiSUaIpghBKlEluBnmInhBiFRsgrBTG4vvfFeN79meQvb1cqTHQHBukCbbhxn0WhezZY4RbaM2ttNJHzbCzWZO/eQLy372VzyVU2IeJtMcym2U9ogDepNSjf3cpgGDZbRAi2ClU2Emw104oyLrSdjsqFStJFm39ClbqbVjj1XSy7N9hnPh9Ux/LqV0bLMrZSbstCbwNMDRW9Bq5rep6GOEwgUqac+Gn6VMJ0MR0jaC6kFErUFbPZyUKuYCVipVJi8OqrE4YH0V/XCrsVTspVfDnnaHL7yBZVNRjQGki8bJ6jf1W3zHCB7S09R1WNxuAdB1lpueI3enrddWF3HncuOqg1azYgfP8AKba8N1aHcw4yPMFNPaRfUeSbL1bJKlrjT1NxtbRkRIjpaV33DNaGt2RAAEAcBoPRcIwGENQ7IBFiRsi8i/out9js5NfDMLvE3uu5kWn6KaqNGSiDkRqBBrkjLRIbSCegzjE4E3TTgWBqbOMAQS9hAJHea4S07ptcGLei5/m1I033ibERpF5H0XTc0HdWPzvDNqUzOsHZPAp43uLGNcSb6cEhwPBKH3TsCCTwt1IsuhmbpC8cV0zsfgfh053uv62HyC57hMPNQN4a+Wq6xlDbBZctdPBO+1zgwrSg5QsK1WNMBYSOypFMpz4qZaUYbxVo0U55UWqFJa8R71UatVCLDiFWbZV+NPdKsalUKrxxhZWK2z2NsAVT41gBJP6ucX4T6+oWix1OQstiX2LSf1HTgIA+5j8ro465eaKbEUPhuJAlu+RpvvKisM+EbPQDf9/yrStUgX0NuQPH7xwKqaz7+GI4G3NauQ44fDgtNzOhvGh98l0PsPhy3Di93EujhOi5lVqHl5e7Lo/ZOvFFoJ0AF+W9TkqNZ8InepOGBhQsLiQVY4UWU67qOlqCVKJaJZumnAUywpwFc6kfMx3T0WSzCmS0wbkGOsLW5j4Vi8yxezIcI4G8HhdKeTZrEZc5gJO4/IqGd0qT+2uAc06ON+qjEk3XVGS2yJh+LtHQfUre4XPqdNtzpw4xKw9Eim2dpoJY06gXn8KZQxODAmpUL3nc0PifIR81nlNt8MumNxQ7aUz4YPGDGnVWOB7TtqTskTrBseYI8lzn9owZiabx02R83O+yfpYzCsIc3abe0OY5wP8ATM+inp/pp+n2x1fL8z254j3onsbjCxuh06X5rJ9lszmps7W0HCxE6jUEagjgUn/EDtiKGzRo7L6zhJvIpt4uH8XAcr7piS26aXKSbo8X2grtkyALmIB0PHQWCz+J7d1XHX6SegnRZgjEVzLy+pyc4tb5NEJ0UPhAbTWAuMAMpB5ngC/etscHPlyVo39pHgBxcRPWPnr6FCh23bsxVDjzaw/lUArB7ZFSo0AxJAAmNO7onBlLXt2hUfO+T7lVeOJnNkvP/MsK5sGoQY3sf9gVQY7N6Rs0kkzJ2SBfqqXM8I5hE33TGvCeabpG08PwlMJiWXJcvK9bU2mEGIvB3yLgTwIKqa/D18rK4wdMfB2gdNkxI3uEfhVpaZ0kd63GD/2mg1gqDS68W3LbZXiNloCxdCBIJ6ddxWgwmJhoWeS8WxyrESVpsE6QsTklWStdlxslKKnkIJBqILVLN0061NU9AnQudRnHN7qy+MaIMjqtXix3VlsdofNL2bG4vDA3GhJ+phQQ3XdH1VtiKm0PnCrXOBeeBG7jHsrqxZVKwrqQjubRjTW6mVKlfZ2Q0MadAAJ9VCy894LVNpyGnhZOnFKclDmCKhNTW8wR13KfQ7Nfu4Lu8TJM92OERdXWHwTddFKFNovr1VRXS53Twlf4zqVPbc9pLYYTMA/RSKmW18NXpnEsczbMy6Lg2JkWtIstZ2Foh+MxNSP1bI8ySfoFre2ORNxOGNOwfO1TPBwFh0IkHryWNz1lprjxdWG/bNZfhmbBBs4X01B89Ezj8vbWY2mdGmQRAInWDwTPZrM9pvwag2atI7JB1gW9RoVf/spGnz0W8Z+mfo5MGUnUw2xMmd559PugzAFjQ0XWgcxxsQPJMOowZKVhf8ZHtRQikDGjh9x91m6VaBHu60/a/EgM2P1FwMb4G88NyzNLDOOg015KanW1rh6pi+lgOs/YFO0aXc2iDAqAbROniMRvsFDwVFznCxJaeCl5rSrUwGvENc4kAcQACT6qN91ydrSMCwGXRqSVMFghlOWP+ETHiMxwG5TGZc+LhYZZzfleON0tOzVS62+WOkLE5NQNM3C1eCzam0XSnJj9Fxq1cEEyzHNInigtuplpS0tAnmlMUtAnmrNQYnwrM4luq02I8KzWI1Kg2XxWXwYI4weI/KrMwwexDhe61lVqzWdSDG7d91thlbU2GMGO9bSPl7+i2WXEFt1ksPSin44Id4dmdRr8laZfQxzv9NsjiWAf/RWu59GON+NVTAGmqZzTMWUaRc4iYMDe47gB1UfC9lMfV8ddtIfyxP8A+R91b0uw+HoMNSoXV6gE7VQyAeIb+UrySeG84sr60H+G+XbFHbd4qhL3eeg9APVa7MLhUfZvM6W0WAiQdLabla5xmbGs3ACZ+88lz5XddWEkkjD592fNWoKtJ3w6wMTufw2ucWn1UkuzJjAHYT4h3uY4EHmIJ+gT+FzmhXJDHtcRwWrybGl1MA9OsLSclxZ5cOOXeMGcdmTrNwZHVrz9wEVPLc1eZLW0+btgR0bf5grpW3B+SYxNVF5Mk/jjHL8T2JqSX1qoLjdxEuJPNzkvCZUynTcBfa1J5TC1eY3lUZ8J5So3TuMiJgMgf3arTDXwCALy3Q+oPqo3biiRUpAi+w4kdSAB6NW47O0QKNMEfpDh0N/usL26cXYwwe6xjQOtyfqEsbvIuSSYdlZg87fSBi4CsGdq3fwrNvNinKeinLjxvexljlY09Ptcf4PmlntO4/phZlpTrHXHULP8sZ6Xc7XU8AZptPEI0WWf6TOiC1jAxR0CeamKOgT7UyDEeFZrE6laWv4Vm8RqVJob2qqzPBbVxE8Dy0vuVu5RK5sql0LNpVTKcO9nx6ZhwuWcHdORWgy98gHiAsQDBlarKsRDW8BHzT8tscu7UUilYsBzS12hEFR6NUASomOzGATwv13gAb9EpHVc5Izmb0RSqsDCA8SQ4RMQYa6PECRoZKbdXq13BtbZc0X+HTcTtkAGCTFu8DAmU1mQ+I4O2pcCB6loueSjUqsPYRJ2XudNo0ZA5WHz9NI5LndtLhiHtawAMbZx2GgGCNZiRwWnwLWtaGiwGgWHy6o5lVzzIH6GzFidT5SL8Vqm48bVjff0mPVKxrhyfV256g4p6FHGg2JTOLfqs/bbarxr+6VQY6rssPQq5xru70WT7RYzZY6OH1Vybc+d0mYXt4W0mMFMl4YGgzaw9dyz+Ique5z3Eku1m0nkNw3JOWtYWy0QdDvj+yXiGQE9aY5Z3Kd6rn70bCku0KFIo12ESWpbNR1CbSmG46hZ6N1bLD+6Z0Ross/0mf0oIQj0NAn2pih4QnmlMh1/Cs3idStHX8JWbxGpUmjOUTEKW5RqwTCA5XOS4iQWHoPt81TvCOnifhna0A16JzyqNjiMZ/6xdoRA3azG/RUVOpUfdxPCwPhiNDxupdHMAGOJgse2Z3dVJyjEbdNrnCCfp9lXhr/Kwg0nBtqQN9S5syLzAtu47lHbh9l20KUEkRDrA3JOvNWNStsGQJadeR3dFIbmVAi7TPEHp9ifVDfGcf8AsgUGGwNISIg7X56pTjUadrZIOkkAtjnskzpwUyrmrJhrb6CSOc2AUjDi0nVK3Qyxwv8AFAbmDvEQAQ4eGY5jS27VXWLqQ3yVFmONbTeyT3SZIjyHzIUvEYsO0SrPG63EXMsQGsXPM4xheeU+/utH2nxxcRTbq4xbgqjM8BsUQf5gPKD/AHWuPZhyXe0DBYjYcNwNj+VZ4rRUjHGIUvD4q2yfL8KssfbCX0Q8WKRTUmvRhkqM0rOd42k0kAo6ZuOoSAlMNx1Um6zln+iz+lBFlZ/cs/pQUoR6B7o6J9qj4fwhSAmQV/Cs3iNStJW8KzeJ1Kk0YpmsnXFUuY5yAdll+LuHRXJb4K3RWJxAbzPAaqpxGKc8QbBIfIMzPP8AKQ68km62xwkZ3La0yLNdn907TVhPzb5rT5fiG+Ef1akmJI6AR5rCANka7p+60uSOdQqgVfAfC46XHHiRuRlF41r6VGRfQqqzDL4e1rXkB21uFzYROnTzV5T2Q3qARztp1TD6O25p2gP6tR0Pqsp2dd1YPA5Z8MNJMuOthw0TtZpmx8o3dVLw72gXcDrHJN1nW0v5Tz8kLvaKvMcPTc1u1AvrAJmJBB9NeKg4rMW02k+Q9+Sr81zd73BlM3O002/S2CT67+ZVbhstdXqbJJ2Rdx48gqs15cnVu9kjJsM6q91dw1Jaz7lP9qaYbh283j6FaLC4YNAaBAaIA6LMdt696dPgC4+dh9Cpl3k0ynThWWognRKbY3SKMzA+sJbmkH3910OQrbMa2O5E1yPxa2CQTwS0ctiQ14TlPUdVDIjVKZWINlFw+LmbsGVn9yz+lEsLhe3lVjA3YYYETdBZ/nkOqNphvCE+Co+G8ITGZZ5RoDvuvuaLuPluSCfV8Kx2a5zTpkiZPBv5VXnPa6tWlrf3bOA1I5n8KimZPJXOP6Vy+J2NzZ9S2jeA+6g7U7kTNCiadfRbSa8ILYDHJEALybpbGDSR6omBt5nyQQoFo81scHhRicKGnXZgHg5v/Sx7gNx3+9y03Y3GCXUide83r+ofQ+qjPxtrx+dEUe01Wh+5rA939Wro89bb08O1bbHauYJMXEadYCvswyenWEPE8CNQs7V7DGe6/wBQomUvlrcMp4S2dsWdIvvubmfVQ8z7WVK0sptIk2M3idbcRu5oN7FkeJ3op+GyhrAA0X4/3R1T0XTlfNVmCy8t7xMvd4j1M2WiyrDBjbCDM3+SGGwA4K2wtD6b1GWS8cQpttJXOu0+I28TUPA7I/2iPrK6Pia4a1ztzWknyErk1Z5Mk6kknqblVxz2nmupIZpAzZLcwpFFpJt+E4aJW7mCSRHBLcbAj37ukMBmBvSywweV/fzQCC3Q8UHm1tEYEg+qDdCPfvRAJ+HzRpstQQGjx/bKq5uzTGwNJ1cfwqB9UuJJMk7zc+qbKU+0Ikk8C9xbkcd3zQduQfu6IAosOaJqU8/REBdMHGEc0Vp19EbC3fPvzSYE6pAbmjceifwOLdSqMqD9Lgeo3jzEplzRuKSCiiOsYeuHAOF2uAI6G6mjDhwssd2Jzhrm/szzB1pE795Z11I81ssOC0wuTKar0ePLqmzTst5/ZJGXtCt2U7aI3Yfl6JbVcVTSwYCOsYVi7DqBm1ZlGm6o/wALBJ57gBzJgIncr2jMdssyDKHw/wBdX/4B7xPXT1WDqaJ/M80fWquqP/UdP4W7gOQCjVDIsunHHUcGeXVdiogzZKcD7KTQm8T5JR2jxWiBAHVPUxrzCSaTov8AUfRELQTxSA6RgoqZg+/JCoe98/yku1QCXG6CedTG9EjYNb0ZuUKYRUxJ9UEN+qNwlyFPX5oN8SDE65R7V0TBJ+aDGySgFsIGoSXsE2KKk8A3uPp+Uv4QOjhf3puQCalLgZsJsPsUGpwHYMHfr9imapiw3/RAG2uQ4bMyCCCNQRoQuw9m82Zi6DXgjbaA2oDufGvQ3IXHGCNLHj9FZZV2hq0KwqtiSIcI7rxzAUZ49Ua8fJ0X+nbKbR0UgAQsn2f7cUsSQwj4dQ/pJkOP8rt/Q36rTiouayzy9HGzKbh0tCy3+IeGccE/ZGjmF39IN/KYWn1smswwbatN1N12uaQb8US6u05Y7mnAHFE1tuqmZvhhTrPpghwY8tDhoY9wog0C7I8y9rodBx3fRO7DuB9E1TqEG29Ote68fID8IIRafZSA23mlvc7fKU2lDSSY5Wn6oAVBIB8vfzRPuAfL36IM8J8j79SgwS08r+/RAG2qIuL9UEyWoJkcptsUdNsEzuCLa7vn+P7pVPwn371QCKOvkktOqUzQpI0KQBm/olURqeA/P4SdxSm+E+/eqDIAt6JbgAAQfkl0QIIPC3vj/dJYIMO6dEAsM2h/MozgnzLShXZvFwdfNBGQfmjI980UWSggxMqlpBvIvI5aELpnY3tq2tFKsYq6NdoKnI8H/VczlAWuFOWMrTj5Lhdx6EVV2qzr9nwtSoD3o2Wf1mw9LnyWd7CdsfjAUKx/eAd1x/W0bj/MPmqv/FHM9qrTog2YNt39TrN9Gg/8lhMP8tV2Zck6OqMNVO9Aopk8gjnVdLzy2U+7O8m3JK2nOdbf71KQb/j6p6viJI2RHTj/AG0H90A3Uad+7hH2SB3tyXRb3u9r7KFGx+SAFI6jiP7fdFRN/JCmId6j0QHi8ygG0EdQXRpkE93zSj4PfJBBAJBseqM+HzQQQA/T5/hKb4T1+4QQQYmlO4nQHqPKAfuggghO8APP8/gI6d2uG4G3z/AQQSNFG9KbogggA5GEEEBIyqs5lek5pgioyD/uCl9rqpOMrkmf3rh5CwHoAggp9qnhVU0DoggqSk5eO/HGB5EgH5JjavPNBBAKpGT6/RBwh3mUEEAtwh/+5NuN0EEAHI0EEyf/2Q=="/>
          <p:cNvSpPr>
            <a:spLocks noChangeAspect="1" noChangeArrowheads="1"/>
          </p:cNvSpPr>
          <p:nvPr/>
        </p:nvSpPr>
        <p:spPr bwMode="auto">
          <a:xfrm>
            <a:off x="155575" y="-2262188"/>
            <a:ext cx="3543300" cy="47148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5846" name="Picture 6" descr="http://collider.com/wp-content/uploads/Tim-burton1.jpg"/>
          <p:cNvPicPr>
            <a:picLocks noChangeAspect="1" noChangeArrowheads="1"/>
          </p:cNvPicPr>
          <p:nvPr/>
        </p:nvPicPr>
        <p:blipFill>
          <a:blip r:embed="rId2"/>
          <a:srcRect/>
          <a:stretch>
            <a:fillRect/>
          </a:stretch>
        </p:blipFill>
        <p:spPr bwMode="auto">
          <a:xfrm>
            <a:off x="4648200" y="457200"/>
            <a:ext cx="4229100" cy="5627433"/>
          </a:xfrm>
          <a:prstGeom prst="rect">
            <a:avLst/>
          </a:prstGeom>
          <a:noFill/>
        </p:spPr>
      </p:pic>
      <p:pic>
        <p:nvPicPr>
          <p:cNvPr id="35848" name="Picture 8" descr="File:Corpse Bride film poster.jpg"/>
          <p:cNvPicPr>
            <a:picLocks noChangeAspect="1" noChangeArrowheads="1"/>
          </p:cNvPicPr>
          <p:nvPr/>
        </p:nvPicPr>
        <p:blipFill>
          <a:blip r:embed="rId3"/>
          <a:srcRect/>
          <a:stretch>
            <a:fillRect/>
          </a:stretch>
        </p:blipFill>
        <p:spPr bwMode="auto">
          <a:xfrm>
            <a:off x="304800" y="228600"/>
            <a:ext cx="1905000" cy="2813050"/>
          </a:xfrm>
          <a:prstGeom prst="rect">
            <a:avLst/>
          </a:prstGeom>
          <a:noFill/>
        </p:spPr>
      </p:pic>
      <p:pic>
        <p:nvPicPr>
          <p:cNvPr id="35850" name="Picture 10" descr="File:Sleepy hollow ver2.jpg"/>
          <p:cNvPicPr>
            <a:picLocks noChangeAspect="1" noChangeArrowheads="1"/>
          </p:cNvPicPr>
          <p:nvPr/>
        </p:nvPicPr>
        <p:blipFill>
          <a:blip r:embed="rId4"/>
          <a:srcRect/>
          <a:stretch>
            <a:fillRect/>
          </a:stretch>
        </p:blipFill>
        <p:spPr bwMode="auto">
          <a:xfrm>
            <a:off x="2286000" y="2057400"/>
            <a:ext cx="2286000" cy="3116580"/>
          </a:xfrm>
          <a:prstGeom prst="rect">
            <a:avLst/>
          </a:prstGeom>
          <a:noFill/>
        </p:spPr>
      </p:pic>
      <p:pic>
        <p:nvPicPr>
          <p:cNvPr id="35852" name="Picture 12" descr="File:Charlie and the chocolate factory poster2.jpg"/>
          <p:cNvPicPr>
            <a:picLocks noChangeAspect="1" noChangeArrowheads="1"/>
          </p:cNvPicPr>
          <p:nvPr/>
        </p:nvPicPr>
        <p:blipFill>
          <a:blip r:embed="rId5"/>
          <a:srcRect/>
          <a:stretch>
            <a:fillRect/>
          </a:stretch>
        </p:blipFill>
        <p:spPr bwMode="auto">
          <a:xfrm>
            <a:off x="304800" y="3200400"/>
            <a:ext cx="1905000" cy="2825751"/>
          </a:xfrm>
          <a:prstGeom prst="rect">
            <a:avLst/>
          </a:prstGeom>
          <a:noFill/>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br>
              <a:rPr lang="en-US" dirty="0"/>
            </a:br>
            <a:r>
              <a:rPr lang="en-US" dirty="0"/>
              <a:t>George Lucas</a:t>
            </a:r>
            <a:br>
              <a:rPr lang="en-US" dirty="0"/>
            </a:br>
            <a:endParaRPr lang="en-US" dirty="0"/>
          </a:p>
        </p:txBody>
      </p:sp>
      <p:sp>
        <p:nvSpPr>
          <p:cNvPr id="3" name="Content Placeholder 2"/>
          <p:cNvSpPr>
            <a:spLocks noGrp="1"/>
          </p:cNvSpPr>
          <p:nvPr>
            <p:ph idx="1"/>
          </p:nvPr>
        </p:nvSpPr>
        <p:spPr/>
        <p:txBody>
          <a:bodyPr>
            <a:normAutofit fontScale="62500" lnSpcReduction="20000"/>
          </a:bodyPr>
          <a:lstStyle/>
          <a:p>
            <a:r>
              <a:rPr lang="en-US" sz="4000" dirty="0">
                <a:latin typeface="Agency FB" pitchFamily="34" charset="0"/>
              </a:rPr>
              <a:t>George Walton Lucas, Jr. is an American film producer, screenwriter, director, and entrepreneur. He founded </a:t>
            </a:r>
            <a:r>
              <a:rPr lang="en-US" sz="4000" dirty="0" err="1">
                <a:latin typeface="Agency FB" pitchFamily="34" charset="0"/>
              </a:rPr>
              <a:t>Lucasfilms</a:t>
            </a:r>
            <a:r>
              <a:rPr lang="en-US" sz="4000" dirty="0">
                <a:latin typeface="Agency FB" pitchFamily="34" charset="0"/>
              </a:rPr>
              <a:t> limited and led the company as chairman and chief executive before selling it to The Walt Disney Company on October 30, 2012.</a:t>
            </a:r>
          </a:p>
          <a:p>
            <a:r>
              <a:rPr lang="en-US" sz="4000" dirty="0">
                <a:latin typeface="Agency FB" pitchFamily="34" charset="0"/>
              </a:rPr>
              <a:t>He is best known as the creator of the space opera franchise </a:t>
            </a:r>
            <a:r>
              <a:rPr lang="en-US" sz="4000" i="1" dirty="0">
                <a:latin typeface="Agency FB" pitchFamily="34" charset="0"/>
              </a:rPr>
              <a:t>Star Wars </a:t>
            </a:r>
            <a:r>
              <a:rPr lang="en-US" sz="4000" dirty="0">
                <a:latin typeface="Agency FB" pitchFamily="34" charset="0"/>
              </a:rPr>
              <a:t>and the archaeologist adventurer character Indiana Jones. Lucas is one of the American film industry's most successful filmmakers financially.</a:t>
            </a:r>
          </a:p>
          <a:p>
            <a:r>
              <a:rPr lang="en-US" sz="4000" dirty="0">
                <a:latin typeface="Agency FB" pitchFamily="34" charset="0"/>
              </a:rPr>
              <a:t>Lucas started as one of the most avant-garde filmmakers. He was interested in making documentaries and other non-narrative films. Many of them concerned either cars or music. One of the short films he made was called </a:t>
            </a:r>
            <a:r>
              <a:rPr lang="en-US" sz="4000" i="1" dirty="0">
                <a:latin typeface="Agency FB" pitchFamily="34" charset="0"/>
              </a:rPr>
              <a:t>The Emperor </a:t>
            </a:r>
            <a:r>
              <a:rPr lang="en-US" sz="4000" dirty="0">
                <a:latin typeface="Agency FB" pitchFamily="34" charset="0"/>
              </a:rPr>
              <a:t>(no, not that Emperor) about a radio DJ. The highly experimental and non-conformist style of his short films would carry over to his first feature film. </a:t>
            </a:r>
          </a:p>
          <a:p>
            <a:endParaRPr lang="en-US" dirty="0"/>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descr="data:image/jpeg;base64,/9j/4AAQSkZJRgABAQAAAQABAAD/2wCEAAkGBhQSEBUUEBQVFBQUFBUUFBQUFRUUFxQVFRcWFxcVFhQYHCYeFxkjGhUUIC8gIycpLC0sGB4xNTAqNScrLCkBCQoKDgwOFw8PFCkcHBwpKSkpKSkpKSkpKSkpKSkpLCkpKSksKSksKSkpKSkpKSwsKSkpKSwpKSopKSwsLCwpKf/AABEIAP8AxgMBIgACEQEDEQH/xAAbAAACAwEBAQAAAAAAAAAAAAAAAQQFBgIDB//EAD4QAAEDAgMGBAQDBQgDAQAAAAEAAhEDIQQSMQVBUWFxgQYikaETscHwMtHhByNCYpIUM1JygqKy8RY0whX/xAAZAQEAAwEBAAAAAAAAAAAAAAAAAQIDBAX/xAAgEQEBAAICAwEAAwAAAAAAAAAAAQIRAxIhMVFBBBNx/9oADAMBAAIRAxEAPwD4qhCJRUIQiUAmAkCpVGiMs6mfsIOKbRH5KZRwpy3sOJE23aKw2ZsYOH7w/i0AtHU8eSuKmDaGiJO6RHyJ+UlRtDO0mtb/ABF02scv+3U79eym4Rrj/cukxIpuynNyE2XrjcBaZBnS2p6bjy91WYRjmvJaSC0gjk4HVEr/AARz6tyuabtNr2kQdAQeYmNxV0KY+FmmxbJ5kaTzuPdetCkH0XVA3zPZI4gwHf8AISs3tTaxp0ywGxNr8YdHz9kiNIeKw4Dx8MwGuAtplLn2Ecmn1VnhKWfSYNxyAPWb6Kv8O0jVcGRJJMdruM9CR1IWwrYHIHQIytItud5Wj/l7InSDh9nHNnLRBsBrPA+3uVc4bZzm+as7KT+FgIiOfE/povV+2aVMiI8oM7zmHla0DjY+q5wwFQ/ErkCdG6wP8I49escTAkOwQF7nsCB+Q7qOykTM3hwgjTdaN36K0p4mmBbhx+d4S+E1wzMm9yR5geBJifmoSrsVshjmEPa1wcRYwRrO/ssJ4o8JMo03VaMgMMOaTILbDMJ0MnRfRaxmAdx04QLHpvVZtjDNqUjTNw8QY68eKQfIZRKtNubBdhyDJcw6O3g6w6Ld1VK6DTlJCByhJCDgoQhEhCEIPShTkxIHVaHAbGi4yuPCQPYlZ/D4YuPAcVpcHROUAnNwMm40soqFiylAALY4CCfeY4r0zRdt95YSbjkT9RHzXrhZ0Ek8DrbvNlxjXkXggg6wdQLX19QoSg4yuADvY6CNxG7sYXjs2kDLjoAZneSWwPRrlD2i+QQLAy4cjv7GxXeDq5aI6sJ5+Z+XqNPUps0+jbHwkYZnNrveY+i+WbfxE1jGgtbeWktn0AX1fw1iQadNs3FLL1LRB918lq4J1Su9oFzVeL7ocZlNmm0/Z3SZQw1fF1tAC1g/lYMzgOZdAjjTUnB4ivimZKLBLnZnmTlZfNd2+9+NtFCpYf4vw8I2RQpDNVI1Jn8PNxdbs47loKm2fhhtDCtDZECNGgavJ3jgTMm97TG06dYDw9SoRm/fVfkTwaOn3dWn/wCGTLnBrD2BA3aTHsqzD7UbSkMOZ/8AHVcZJ4hs6CY9tTCn09sQBJGY3AtbiTfzFAP2I3+K8biTE8YmSeZUlmHaL5/Q/UX91XDagM+UHiXvHyAJ42CG7ZaTccpj9SglY4NcJa6Y1E6/JVNSsJOUEmRA53t3n5q9pQ/8V+HlAUbEbHg5ma31IMT1KIVW0cCyo17HQQ5sOMCBut7L5TtLBGjVdTP8JtPAiR7FfWsRg375gGbAknesR+0TA5cQ194cxojcCM3qYjopgyaaEKyAhCEHCEIRIQhAQW2zXkfhEcXE/RW+HxkmCGO6WPuFmqFciItwVvs3HEGS5x5Cw/MqENUKway4J6RPYGFX4mo52ggczr6KZhKstiIkSY1jvcj0C8ajIkgi9u339lZ5VrhNqyrhswPl/RemHws0yOTW/wBI8vqc39QU+hRlAo8OkHQys+7o/r3EzZeNy/D3RII4EEE//P8AUouKwmWs8tEBxL+cuJJ13SpTcNabxMzrBGhTrXbcab+XXeNE7qXjsc4MinSPFxDjzmY/2j/cm2rlYTbM7U9NB8154jUDc0DlbIF5utb2004x99VbavUqVdwMMYXuF9Jvx++ffosryS+m+Xa+UmY3HKNO6jVNtuZ/djyje4W7NFh1M9FCPiuvIPxS0f5ZB/0AST92V4zvhZt2s0OgsMjUOBBjvHy3KdR26wCWkjjef+Wqg4bxfTqHLXZknSoIF+L6YMAfzA9t6k7QwVFozZYbqTNp4GIJHup2qs8B4qBMfDJ4mI/T71Vw7a1vJBOpZMOA4wAQeixtB5J0DBo1gIYTvnW8xb3ldUtplpJygNG8C4tv5acuSjadLrFbY1Nh0jpIBgzNiCVj/GmI+LTpvO50NjfIuIi2k6laDGVPiAfDDjN7fhAPEk5R39Csj4na1jadIGXAl74MgSIAHH74qYiqBEohOFdUShEIQcISQiTlCSm09kvLcxEAiRO8KLZEyW+nGGpeXTX0A5qZTq5CA27uJgxzANu5UB1PLqSDOi6a/wC/vcirU4HHZGSfNmiJ3niSf1UkVs4zEAHqT9Fn6lYmOAECforDBYkxYg8pKyyb4e1thKoHdSwPmqrC63VrRdNlz124rDCiQvf+xNcvOgxT8ON5VVlbiNmGAdYFiolWg25dO4cNy0/wpF15P2W125WmWlLhKwe1GgNiBBueQBFu5v2Cz1RxJgQJ56N3knhC+k43w8HG1u2mu7fqVXf+FQIFpMl2/X35D9FpOTTLLi2wdNsGRNvU31+96usHSLhSaTZp/DPCwHYyAOi02E8FNzee4Gkb+x7K2w+wWN6wAd0xxul5PiJwfWfw2yLl9yYJzSJAIi06WJvqvTD4NjASBJAmIGY8hxM8FpqlEBsARZUjKRFQkXGp5cSowy3UcmOo7otJw7Q4wY0AFrz091lfFuAApteDcONrTlNzMcwFrqtQEQRf/Lm07fRZnxZiQyncgueCwAWiQZJG4RNuK6I5axcppIV1TQhCDyQhCJS9k4X4lemw6OeJ6C5+S2m0aYL8kWGix2xMSKeJpPOgeJ6G31W1xv8A7H+kFc/L7dn8fXWsntWmWOggRz/NVYuVf+IaoPCVSUKGZ4DePH2WmN8OfkmslqzC5mzo3QczvK9sKQIlTatIAADdb0UDEHL6ys7dt5j1m1zhhLgrSlTKodl7VYHea8K0/wDJaOaJgcYssrjW0yn1c4dytsOJCp6WKYQIcD3Vvgq4P5qumm5UpvBerdFw0XlPNwUDqwSJJRPFKUS5XDnL0cF4kKB44ipAlQtnGXF268cxoR1UjaT8tMnkqzZmIAa4zra3+IX06T6Lbjc3K62hTFy2RO8EQeFisF4pkVWsJmG5jebnjFt2i120do/CpOqWLYJbJ/iOjY5ngvnuLxjqry98ZjwsBwA5LoxceTxQhCuqEIQg80IQiQVs8DtH4gp1N+Q03/5m/osYrDZGJyuLZs645Obp7SFTPHcbcOfXL/XrtW5ceBhc7IEHNvmB03/fVLGjNfQE36jVSsBRhqp6xWs3ms6Azffqu8VsVzml24dtN9lxgqkLV4IDIZ4aarG2yunUsY/ZeDp/xw3m4/mrZmx8FUsa9NjjwqNk9iodbZBc4HUNP3ZWY8K/FDdBAiRu4dI6q22fXw8qngYxOGr06vKWg+oK9cFhsTRPna9reBu097haWnsk5XfEAqVSGxWdAcwMnK1gaBAEm3O6lYejUaw5iCNLmR2/JRanHHXlEwWKJif+1Pe9ZzA4yK+U6H2K09EArKt48nVRqV5jHsj8Q9UsTRBN3EclQY7ZlAvA/tLKbjoHwJ6SY9lMiLl8X7dqMcYDhKkNAIsssPB1Zplrmuaby0gH0iPkmylWw5kunk7cN4VusZ978e3i/GFlIBurnQdDAGpg9h3WUw+2MgObSGuMcrGPWFp9rEVWseQdM2XlIlZDxNh20gWtMuJA5gTmud+5acc/GPLVJjdoPqnzkwPwt3DsN/NRkIXS5DQkhA0JIQcIQhEhNhuOqSEFuGAuaN0glWrqUEjSPoqTZNUl4Gto7Srp75JWGU06eO7u0elU/eQOK2my32ErE4MS+ea02ExEASssnRx+V0cMGusLH6qdhaQFxZV2FxGbXcrFtSB1VF+qwDxzKrdrbQhuUG5su6mKOUrKY/aXmlW2jRYWpOJB4WW0w9WwHGFgtkSak/ZWzoVYA6qmS89LTG0hUYASR0MX58VnsT4azVG1Guc17CC02N2mRYi60eHMyvZrBvV5Wdn4ylTZNei0OoOcHlznVC4yx5cZP7vRt+HEqdTo1KzP3zQ02nLxV8+iI4qHU8oKWqyMr4lr/DyRu3dNy+aY3El7ySZv78fYLZftExGUsG9zXAdLT9FhV0cc8OTlu8tBCELViaEIQCEIQcIQhEhCEkE7ZNSHGDBj2kb92vzVu82tfmqDCfjHXctC0A3AsLf9lZZtuJxs9tzyVtRB46lVmzWST1lXGDYS5YZOrjXOz2Qrem2VWYOnCtaBss26LtXEtpsM8Cvn2Lx2c+XQlbPxLgDUpENPb6LMu2aGMDtZ1A1HZXlUylvpY+HqW/etNkhUvhp43iQtE+s0iwhVq0T8A3yqRKibPqeUSpVQhREPN9aN6gVqsnqusW9Rn4ptNj6tQw2m0uP3x3d1M83SMtYzb55+0XF5sWKe6kwD/U659sqy69sbizVqPqO1e4uO+JOnYQOy8V3Samnl27uwhCFKDQkmgEIQg4QhCJCEJIO6J8whaXDjya23Afms1QEujkVebHqGQ3dMn2/JUyXwuk3Csy6rTbIwkgHiqh2EmTa+kbuvP81otlAho9jy3Fc2UduFd4gincwFydpBomRHXhr7L0x2znVHCbebLFxwjT+Y6KnxmHNJ3muJBsANJsRIkKJj9Tc7+RYYvakizTfS2s81FoYHM+HTm1IEQOXGVEwe0iXF7tGNNjYyTbkL+0qTXxZZTdB8ziBbUAmSY4mY6nqr9YpeWrHB0KQdElriPNliOXG9irLCMvBvEi++N6y7HhlcA74yiNZzQdeLmjuO+l2ZjAWyRBBcBwgOsOsGfVRcETlqc96G4m0KJRxQcTfSx00kx8lJfSj9OpWdx02xzlRcU9Yz9ou0iKdKg0wHE1Kg4xAYDy1PotpUZe6+Q7fx3xsVVfuzlrbz5W+UR6T3WvDN3bH+Rl40r0IQupwhCEIBCEIGhCEHCSEIkIQhQOqL4cDz/RXuHpQ4Ee3qs+VoNj1g9kfxNgdRuKpn9acfm6aPZ5Ba0GQATrJ7k8+fNaPBVmxIg3PbhbpHpzWFxDHNhwmN45fYHor7Ym0M7mtM5ZkujJJEkdtN+5Z+2nnFsaeHnzEwYzRe1zA+apNoUWuLrTBt15zvnqrN1eWNDYvvIkdY0NvsqNiGkthuoMl1jO/sNLfNRYvhkz79mCYN+cTEazyVvhNjNcBntoAbj27KUyg0ETcuMRbhOg3D1MdFMLJDibeUwOgIHzKjTT+zSLiNhEi7g7LGXzAxHAenovGhgHSMxMA6nW/TT9VaYWjfL0I6iJ9QR6qYzCgOPae/2U1S5y/isqbIDXtLJvAfexHTlyVgKXlA5R6ffup1DDCJOonpqvGvXaxpc9waBJJNgI49gnXanaSqDxJjhhcLUqugHKWsBm73aD5r4oDZanx74t/tlUMpn9zT/D/O+4z9INllVvhj1jmzy7XbsFC4TDldR0hLMnKINCEIBCEIPNNCESSE0IEvTDVyxwc0wR9weS80KBsNmYxtdnBw/E3h04hd4B/wahDgSDpHrHRZPC4lzHBzDDh9weIWpoYtuIYCLPH4m8OY4hY5Y9buenTjlM5q+2z2ZiA9ucnywBAMCwsOg+ashR8kHUmekaAcP+1jdn1y1wBLsoN2gwJ6dVqtnY5pIuL2IF9TxPK3dV3s1cUrEULgNtaTyEaE7hF/srsUt41gDfxt7fNSqjQGSBf5l0ewC6o0btJ0jN/TH5n0U6WmU08MO0hzuvrEfQfJWNBkme3ovMU/NJ0Ex3Jv6FelXEtY0ucYhvyRFs/EXxF4ipYOiX1DrZrRcvd/hHNfF/E/iyti3EPOWkHS2mOPFx1J9lz4k287GYt1Qk5ASKYmQ1o3gcTEqmcbrbGOfLJyhJNWVJCEIBNCEDBXS4TBQdIQhShwhCahJIQhAIQhABSMLiC1wc0wRv8AoeIUZdNcg3WwtpMrWPlfvbx5jir9mHi4sRovmFKoQQWkgi4I1C12x/FecZasB+47nfkeS58+PXmOnj5ZfGTX08e+xJmBAndz6qwp7ZdEZd0a/fNUeExQcLKU2uAse1b9Mb+LWptEkbgsT478RZKZpMd532N/wt39yvbb3if4bSGa8eC+c4vEmo8ucZJWuGNt3WXJlMZqDDCATyhea9X2aAvJdLkIoQUIBJMpIGEICCgEIQgYKEJIGhCECQhCBpIQgEk0IPSm9eudRl6CoiLGg2P4jNPyvu3c7h1U7FbdB0PosrhqDqhhoFouTETp6rvE0HUnZSQehke6zvHL5a482Umq62hjC9yhtCbnBdUqchXk0pct+RUfOi4SCalBFAQUBAFJMoQCEJoEmkmEAkmkgaE0kAkmhAIQEIEhNJABsmF6VWQlS1Xs646Ii0YPHOpzly3jUTpcEEXC4xOJLzLo7WXk4LkokwJUsMgBeOHZvUl2imK2oITQEKFiQEIQMpJoQJNJNAIQgoBJMoQOEIQgSE0kAmkmgSEFJA16MevNCDuovJdOKdBsuRCXSZpyRiXQF1Tco+IqSeQVlZ5ryhIppFVXCSaSBoQmg5XQSTCBBMIagoEkugEIBEJoUBIThKFISE0kDSTCCgSIQhAL0wzdV5rproRFelWrFgvJoS3rpALkpkpIkBBQhABdQuQukHJTakUwgGohMJFAEpLprUIP/9k="/>
          <p:cNvSpPr>
            <a:spLocks noChangeAspect="1" noChangeArrowheads="1"/>
          </p:cNvSpPr>
          <p:nvPr/>
        </p:nvSpPr>
        <p:spPr bwMode="auto">
          <a:xfrm>
            <a:off x="155575" y="-2560638"/>
            <a:ext cx="4143375" cy="533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7892" name="Picture 4" descr="http://images2.wikia.nocookie.net/__cb20060527211413/jedipedia/de/images/7/7f/George_Lucas.jpg"/>
          <p:cNvPicPr>
            <a:picLocks noChangeAspect="1" noChangeArrowheads="1"/>
          </p:cNvPicPr>
          <p:nvPr/>
        </p:nvPicPr>
        <p:blipFill>
          <a:blip r:embed="rId2"/>
          <a:srcRect/>
          <a:stretch>
            <a:fillRect/>
          </a:stretch>
        </p:blipFill>
        <p:spPr bwMode="auto">
          <a:xfrm>
            <a:off x="4800600" y="762000"/>
            <a:ext cx="4143375" cy="5334001"/>
          </a:xfrm>
          <a:prstGeom prst="rect">
            <a:avLst/>
          </a:prstGeom>
          <a:noFill/>
        </p:spPr>
      </p:pic>
      <p:pic>
        <p:nvPicPr>
          <p:cNvPr id="37894" name="Picture 6" descr="File:THX1138.jpg"/>
          <p:cNvPicPr>
            <a:picLocks noChangeAspect="1" noChangeArrowheads="1"/>
          </p:cNvPicPr>
          <p:nvPr/>
        </p:nvPicPr>
        <p:blipFill>
          <a:blip r:embed="rId3"/>
          <a:srcRect/>
          <a:stretch>
            <a:fillRect/>
          </a:stretch>
        </p:blipFill>
        <p:spPr bwMode="auto">
          <a:xfrm>
            <a:off x="152400" y="228600"/>
            <a:ext cx="2119470" cy="3200400"/>
          </a:xfrm>
          <a:prstGeom prst="rect">
            <a:avLst/>
          </a:prstGeom>
          <a:noFill/>
        </p:spPr>
      </p:pic>
      <p:pic>
        <p:nvPicPr>
          <p:cNvPr id="37896" name="Picture 8" descr="File:Star Wars Phantom Menace poster.jpg"/>
          <p:cNvPicPr>
            <a:picLocks noChangeAspect="1" noChangeArrowheads="1"/>
          </p:cNvPicPr>
          <p:nvPr/>
        </p:nvPicPr>
        <p:blipFill>
          <a:blip r:embed="rId4"/>
          <a:srcRect/>
          <a:stretch>
            <a:fillRect/>
          </a:stretch>
        </p:blipFill>
        <p:spPr bwMode="auto">
          <a:xfrm>
            <a:off x="2438400" y="2209800"/>
            <a:ext cx="2133600" cy="3200400"/>
          </a:xfrm>
          <a:prstGeom prst="rect">
            <a:avLst/>
          </a:prstGeom>
          <a:noFill/>
        </p:spPr>
      </p:pic>
      <p:pic>
        <p:nvPicPr>
          <p:cNvPr id="37898" name="Picture 10" descr="File:American graffiti ver1.jpg"/>
          <p:cNvPicPr>
            <a:picLocks noChangeAspect="1" noChangeArrowheads="1"/>
          </p:cNvPicPr>
          <p:nvPr/>
        </p:nvPicPr>
        <p:blipFill>
          <a:blip r:embed="rId5"/>
          <a:srcRect/>
          <a:stretch>
            <a:fillRect/>
          </a:stretch>
        </p:blipFill>
        <p:spPr bwMode="auto">
          <a:xfrm>
            <a:off x="228600" y="3505200"/>
            <a:ext cx="2057400" cy="3187228"/>
          </a:xfrm>
          <a:prstGeom prst="rect">
            <a:avLst/>
          </a:prstGeom>
          <a:noFill/>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Alfred Hitchcock</a:t>
            </a:r>
          </a:p>
        </p:txBody>
      </p:sp>
      <p:sp>
        <p:nvSpPr>
          <p:cNvPr id="3" name="Content Placeholder 2"/>
          <p:cNvSpPr>
            <a:spLocks noGrp="1"/>
          </p:cNvSpPr>
          <p:nvPr>
            <p:ph idx="1"/>
          </p:nvPr>
        </p:nvSpPr>
        <p:spPr/>
        <p:txBody>
          <a:bodyPr>
            <a:normAutofit fontScale="77500" lnSpcReduction="20000"/>
          </a:bodyPr>
          <a:lstStyle/>
          <a:p>
            <a:r>
              <a:rPr lang="en-US" sz="3600" dirty="0">
                <a:latin typeface="Agency FB" pitchFamily="34" charset="0"/>
              </a:rPr>
              <a:t>He was an English film director and producer.</a:t>
            </a:r>
          </a:p>
          <a:p>
            <a:r>
              <a:rPr lang="en-US" sz="3600" dirty="0">
                <a:latin typeface="Agency FB" pitchFamily="34" charset="0"/>
              </a:rPr>
              <a:t>He pioneered many techniques in the suspense and psychological thriller genres.</a:t>
            </a:r>
          </a:p>
          <a:p>
            <a:r>
              <a:rPr lang="en-US" sz="3600" dirty="0">
                <a:latin typeface="Agency FB" pitchFamily="34" charset="0"/>
              </a:rPr>
              <a:t>Hitchcock moved to Hollywood in 1939.</a:t>
            </a:r>
          </a:p>
          <a:p>
            <a:r>
              <a:rPr lang="en-US" sz="3600" dirty="0">
                <a:latin typeface="Agency FB" pitchFamily="34" charset="0"/>
              </a:rPr>
              <a:t>He pioneered the use of a camera made to move in a way that mimics a person's gaze, forcing viewers to engage in a form of voyeurism.  </a:t>
            </a:r>
          </a:p>
          <a:p>
            <a:r>
              <a:rPr lang="en-US" sz="3600" dirty="0">
                <a:latin typeface="Agency FB" pitchFamily="34" charset="0"/>
              </a:rPr>
              <a:t>He framed shots to maximize anxiety, fear, or empathy, and used innovative film editing.</a:t>
            </a:r>
          </a:p>
          <a:p>
            <a:r>
              <a:rPr lang="en-US" sz="3600" dirty="0">
                <a:latin typeface="Agency FB" pitchFamily="34" charset="0"/>
              </a:rPr>
              <a:t>His stories often feature fugitives on the run from the law alongside "icy blonde" female characters.</a:t>
            </a:r>
            <a:endParaRPr lang="en-US" sz="3600" baseline="30000" dirty="0">
              <a:latin typeface="Agency FB" pitchFamily="34" charset="0"/>
            </a:endParaRPr>
          </a:p>
          <a:p>
            <a:r>
              <a:rPr lang="en-US" sz="3600" dirty="0">
                <a:latin typeface="Agency FB" pitchFamily="34" charset="0"/>
              </a:rPr>
              <a:t>Many of Hitchcock's films have twist endings and thrilling plots featuring depictions of violence, murder, and crime. </a:t>
            </a:r>
          </a:p>
          <a:p>
            <a:pPr>
              <a:buNone/>
            </a:pPr>
            <a:endParaRPr lang="en-US"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3999"/>
            <a:ext cx="8153400" cy="4876801"/>
          </a:xfrm>
        </p:spPr>
        <p:txBody>
          <a:bodyPr>
            <a:normAutofit/>
          </a:bodyPr>
          <a:lstStyle/>
          <a:p>
            <a:r>
              <a:rPr lang="en-US" sz="2800" dirty="0">
                <a:latin typeface="Agency FB" pitchFamily="34" charset="0"/>
              </a:rPr>
              <a:t>Hitchcock directed more than fifty feature films in a career spanning six decades. </a:t>
            </a:r>
          </a:p>
          <a:p>
            <a:r>
              <a:rPr lang="en-US" sz="2800" dirty="0">
                <a:latin typeface="Agency FB" pitchFamily="34" charset="0"/>
              </a:rPr>
              <a:t>Hitchcock's films were extensively storyboarded to the finest detail</a:t>
            </a:r>
          </a:p>
          <a:p>
            <a:r>
              <a:rPr lang="en-US" sz="2800" dirty="0">
                <a:latin typeface="Agency FB" pitchFamily="34" charset="0"/>
              </a:rPr>
              <a:t>Hitchcock's work often deviated from how the screenplay was written or how the film was originally envisioned.</a:t>
            </a:r>
          </a:p>
          <a:p>
            <a:r>
              <a:rPr lang="en-US" sz="2800" dirty="0">
                <a:latin typeface="Agency FB" pitchFamily="34" charset="0"/>
              </a:rPr>
              <a:t>His fastidiousness and attention to detail also found its way into each film poster for his films. </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ndex.jpg"/>
          <p:cNvPicPr>
            <a:picLocks noGrp="1" noChangeAspect="1"/>
          </p:cNvPicPr>
          <p:nvPr>
            <p:ph idx="1"/>
          </p:nvPr>
        </p:nvPicPr>
        <p:blipFill>
          <a:blip r:embed="rId2"/>
          <a:stretch>
            <a:fillRect/>
          </a:stretch>
        </p:blipFill>
        <p:spPr>
          <a:xfrm>
            <a:off x="5029200" y="1143000"/>
            <a:ext cx="3901205" cy="5181600"/>
          </a:xfrm>
        </p:spPr>
      </p:pic>
      <p:pic>
        <p:nvPicPr>
          <p:cNvPr id="5" name="Picture 4" descr="Murder_hitch.jpg"/>
          <p:cNvPicPr>
            <a:picLocks noChangeAspect="1"/>
          </p:cNvPicPr>
          <p:nvPr/>
        </p:nvPicPr>
        <p:blipFill>
          <a:blip r:embed="rId3"/>
          <a:stretch>
            <a:fillRect/>
          </a:stretch>
        </p:blipFill>
        <p:spPr>
          <a:xfrm>
            <a:off x="533400" y="228600"/>
            <a:ext cx="1981704" cy="2590800"/>
          </a:xfrm>
          <a:prstGeom prst="rect">
            <a:avLst/>
          </a:prstGeom>
        </p:spPr>
      </p:pic>
      <p:pic>
        <p:nvPicPr>
          <p:cNvPr id="6" name="Picture 5" descr="Psycho_(1960).jpg"/>
          <p:cNvPicPr>
            <a:picLocks noChangeAspect="1"/>
          </p:cNvPicPr>
          <p:nvPr/>
        </p:nvPicPr>
        <p:blipFill>
          <a:blip r:embed="rId4"/>
          <a:stretch>
            <a:fillRect/>
          </a:stretch>
        </p:blipFill>
        <p:spPr>
          <a:xfrm>
            <a:off x="2743200" y="2133600"/>
            <a:ext cx="2163523" cy="3319462"/>
          </a:xfrm>
          <a:prstGeom prst="rect">
            <a:avLst/>
          </a:prstGeom>
        </p:spPr>
      </p:pic>
      <p:pic>
        <p:nvPicPr>
          <p:cNvPr id="7" name="Picture 6" descr="Vertigomovie_restoration.jpg"/>
          <p:cNvPicPr>
            <a:picLocks noChangeAspect="1"/>
          </p:cNvPicPr>
          <p:nvPr/>
        </p:nvPicPr>
        <p:blipFill>
          <a:blip r:embed="rId5"/>
          <a:stretch>
            <a:fillRect/>
          </a:stretch>
        </p:blipFill>
        <p:spPr>
          <a:xfrm>
            <a:off x="304800" y="2895600"/>
            <a:ext cx="2362200" cy="3662326"/>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br>
              <a:rPr lang="en-US" dirty="0"/>
            </a:br>
            <a:r>
              <a:rPr lang="en-US" dirty="0"/>
              <a:t>Stanley Kubrick</a:t>
            </a:r>
            <a:br>
              <a:rPr lang="en-US" dirty="0"/>
            </a:br>
            <a:endParaRPr lang="en-US" dirty="0"/>
          </a:p>
        </p:txBody>
      </p:sp>
      <p:sp>
        <p:nvSpPr>
          <p:cNvPr id="3" name="Content Placeholder 2"/>
          <p:cNvSpPr>
            <a:spLocks noGrp="1"/>
          </p:cNvSpPr>
          <p:nvPr>
            <p:ph idx="1"/>
          </p:nvPr>
        </p:nvSpPr>
        <p:spPr/>
        <p:txBody>
          <a:bodyPr>
            <a:normAutofit fontScale="32500" lnSpcReduction="20000"/>
          </a:bodyPr>
          <a:lstStyle/>
          <a:p>
            <a:r>
              <a:rPr lang="en-US" sz="8000" dirty="0">
                <a:latin typeface="Agency FB" pitchFamily="34" charset="0"/>
              </a:rPr>
              <a:t>Stanley Kubrick was an American film director, screenwriter, producer and cinematographer</a:t>
            </a:r>
          </a:p>
          <a:p>
            <a:r>
              <a:rPr lang="en-US" sz="8000" dirty="0">
                <a:latin typeface="Agency FB" pitchFamily="34" charset="0"/>
              </a:rPr>
              <a:t>His films, typically adaptations of novels or short stories, are noted for their "dazzling” and unique cinematography, attention to details to achieve realism and an inspired use of music scores</a:t>
            </a:r>
          </a:p>
          <a:p>
            <a:r>
              <a:rPr lang="en-US" sz="8000" dirty="0">
                <a:latin typeface="Agency FB" pitchFamily="34" charset="0"/>
              </a:rPr>
              <a:t>Kubrick's films covered a variety of genres, including war, crime, romantic and black comedies, horror, epic and science fiction. </a:t>
            </a:r>
          </a:p>
          <a:p>
            <a:r>
              <a:rPr lang="en-US" sz="8000" dirty="0">
                <a:latin typeface="Agency FB" pitchFamily="34" charset="0"/>
              </a:rPr>
              <a:t>Before shooting began, Kubrick tried to have the script as complete as possible, but still allowing himself enough space to make changes during the actual filming. </a:t>
            </a:r>
          </a:p>
          <a:p>
            <a:r>
              <a:rPr lang="en-US" sz="8000" dirty="0">
                <a:latin typeface="Agency FB" pitchFamily="34" charset="0"/>
              </a:rPr>
              <a:t>Kubrick was noted for requiring multiple takes during filming</a:t>
            </a:r>
          </a:p>
          <a:p>
            <a:r>
              <a:rPr lang="en-US" sz="8000" dirty="0">
                <a:latin typeface="Agency FB" pitchFamily="34" charset="0"/>
              </a:rPr>
              <a:t>Actors especially liked that Kubrick would often devote his personal breaks to have lengthy discussions with them so they could gain more confidence.</a:t>
            </a:r>
          </a:p>
          <a:p>
            <a:endParaRPr lang="en-US"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8763000" cy="4625609"/>
          </a:xfrm>
        </p:spPr>
        <p:txBody>
          <a:bodyPr>
            <a:noAutofit/>
          </a:bodyPr>
          <a:lstStyle/>
          <a:p>
            <a:r>
              <a:rPr lang="en-US" sz="2700" dirty="0">
                <a:latin typeface="Agency FB" pitchFamily="34" charset="0"/>
              </a:rPr>
              <a:t>Kubrick was also noted for his attention to accessory details. </a:t>
            </a:r>
          </a:p>
          <a:p>
            <a:r>
              <a:rPr lang="en-US" sz="2700" dirty="0">
                <a:latin typeface="Agency FB" pitchFamily="34" charset="0"/>
              </a:rPr>
              <a:t>In deciding which props and settings would be used, he tried to collect as much background material as possible.</a:t>
            </a:r>
          </a:p>
          <a:p>
            <a:r>
              <a:rPr lang="en-US" sz="2700" dirty="0">
                <a:latin typeface="Agency FB" pitchFamily="34" charset="0"/>
              </a:rPr>
              <a:t>Kubrick's use of “one-point perspective," which leads the viewer's eye towards a central vanishing point. The technique relies on creating a complex visual symmetry using parallel lines in a scene which all converge on that single point, leading away from the viewer. </a:t>
            </a:r>
          </a:p>
          <a:p>
            <a:r>
              <a:rPr lang="en-US" sz="2700" i="1" dirty="0">
                <a:latin typeface="Agency FB" pitchFamily="34" charset="0"/>
              </a:rPr>
              <a:t>The Shining </a:t>
            </a:r>
            <a:r>
              <a:rPr lang="en-US" sz="2700" dirty="0">
                <a:latin typeface="Agency FB" pitchFamily="34" charset="0"/>
              </a:rPr>
              <a:t>was among the first half-dozen features to use the then-revolutionary Steadicam.</a:t>
            </a:r>
          </a:p>
          <a:p>
            <a:r>
              <a:rPr lang="en-US" sz="2700" dirty="0">
                <a:latin typeface="Agency FB" pitchFamily="34" charset="0"/>
              </a:rPr>
              <a:t>Kubrick felt his way towards the final version of a film by shooting each scene from many angles and demanding scores of takes on each line. </a:t>
            </a:r>
          </a:p>
          <a:p>
            <a:r>
              <a:rPr lang="en-US" sz="2700" dirty="0">
                <a:latin typeface="Agency FB" pitchFamily="34" charset="0"/>
              </a:rPr>
              <a:t>He preferred selecting recorded music over having it composed for a film.</a:t>
            </a:r>
          </a:p>
        </p:txBody>
      </p:sp>
      <p:pic>
        <p:nvPicPr>
          <p:cNvPr id="4" name="Picture 3" descr="http://upload.wikimedia.org/wikipedia/en/thumb/5/56/Kubrick_one-point-perspective.jpg/240px-Kubrick_one-point-perspective.jpg">
            <a:hlinkClick r:id="rId2"/>
          </p:cNvPr>
          <p:cNvPicPr/>
          <p:nvPr/>
        </p:nvPicPr>
        <p:blipFill>
          <a:blip r:embed="rId3"/>
          <a:srcRect/>
          <a:stretch>
            <a:fillRect/>
          </a:stretch>
        </p:blipFill>
        <p:spPr bwMode="auto">
          <a:xfrm>
            <a:off x="6553200" y="152400"/>
            <a:ext cx="2282190" cy="1288415"/>
          </a:xfrm>
          <a:prstGeom prst="rect">
            <a:avLst/>
          </a:prstGeom>
          <a:noFill/>
          <a:ln w="9525">
            <a:noFill/>
            <a:miter lim="800000"/>
            <a:headEnd/>
            <a:tailEnd/>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00full-stanley-kubrick.jpg"/>
          <p:cNvPicPr>
            <a:picLocks noGrp="1" noChangeAspect="1"/>
          </p:cNvPicPr>
          <p:nvPr>
            <p:ph idx="1"/>
          </p:nvPr>
        </p:nvPicPr>
        <p:blipFill>
          <a:blip r:embed="rId2"/>
          <a:stretch>
            <a:fillRect/>
          </a:stretch>
        </p:blipFill>
        <p:spPr>
          <a:xfrm>
            <a:off x="5181600" y="990600"/>
            <a:ext cx="3765409" cy="4886325"/>
          </a:xfrm>
        </p:spPr>
      </p:pic>
      <p:pic>
        <p:nvPicPr>
          <p:cNvPr id="5" name="Picture 4" descr="2001Style_B.jpg"/>
          <p:cNvPicPr>
            <a:picLocks noChangeAspect="1"/>
          </p:cNvPicPr>
          <p:nvPr/>
        </p:nvPicPr>
        <p:blipFill>
          <a:blip r:embed="rId3"/>
          <a:stretch>
            <a:fillRect/>
          </a:stretch>
        </p:blipFill>
        <p:spPr>
          <a:xfrm>
            <a:off x="533400" y="304800"/>
            <a:ext cx="2118491" cy="3276600"/>
          </a:xfrm>
          <a:prstGeom prst="rect">
            <a:avLst/>
          </a:prstGeom>
        </p:spPr>
      </p:pic>
      <p:pic>
        <p:nvPicPr>
          <p:cNvPr id="6" name="Picture 5" descr="i.jpg"/>
          <p:cNvPicPr>
            <a:picLocks noChangeAspect="1"/>
          </p:cNvPicPr>
          <p:nvPr/>
        </p:nvPicPr>
        <p:blipFill>
          <a:blip r:embed="rId4"/>
          <a:stretch>
            <a:fillRect/>
          </a:stretch>
        </p:blipFill>
        <p:spPr>
          <a:xfrm>
            <a:off x="2819400" y="2133600"/>
            <a:ext cx="2085975" cy="3011836"/>
          </a:xfrm>
          <a:prstGeom prst="rect">
            <a:avLst/>
          </a:prstGeom>
        </p:spPr>
      </p:pic>
      <p:pic>
        <p:nvPicPr>
          <p:cNvPr id="7" name="Picture 6" descr="The_Shining_poster.jpg"/>
          <p:cNvPicPr>
            <a:picLocks noChangeAspect="1"/>
          </p:cNvPicPr>
          <p:nvPr/>
        </p:nvPicPr>
        <p:blipFill>
          <a:blip r:embed="rId5"/>
          <a:stretch>
            <a:fillRect/>
          </a:stretch>
        </p:blipFill>
        <p:spPr>
          <a:xfrm>
            <a:off x="533400" y="3581400"/>
            <a:ext cx="2057400" cy="3075639"/>
          </a:xfrm>
          <a:prstGeom prst="rect">
            <a:avLst/>
          </a:prstGeom>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br>
              <a:rPr lang="en-US" dirty="0"/>
            </a:br>
            <a:r>
              <a:rPr lang="en-US" dirty="0"/>
              <a:t>Orson Welles</a:t>
            </a:r>
            <a:br>
              <a:rPr lang="en-US" dirty="0"/>
            </a:br>
            <a:endParaRPr lang="en-US" dirty="0"/>
          </a:p>
        </p:txBody>
      </p:sp>
      <p:sp>
        <p:nvSpPr>
          <p:cNvPr id="3" name="Content Placeholder 2"/>
          <p:cNvSpPr>
            <a:spLocks noGrp="1"/>
          </p:cNvSpPr>
          <p:nvPr>
            <p:ph idx="1"/>
          </p:nvPr>
        </p:nvSpPr>
        <p:spPr>
          <a:xfrm>
            <a:off x="457200" y="1447800"/>
            <a:ext cx="8229600" cy="4625609"/>
          </a:xfrm>
        </p:spPr>
        <p:txBody>
          <a:bodyPr>
            <a:noAutofit/>
          </a:bodyPr>
          <a:lstStyle/>
          <a:p>
            <a:r>
              <a:rPr lang="en-US" sz="2800" dirty="0">
                <a:latin typeface="Agency FB" pitchFamily="34" charset="0"/>
              </a:rPr>
              <a:t>George Orson Welles was an American actor, director, writer and producer who worked in theater, radio and film. </a:t>
            </a:r>
          </a:p>
          <a:p>
            <a:r>
              <a:rPr lang="en-US" sz="2800" dirty="0">
                <a:latin typeface="Agency FB" pitchFamily="34" charset="0"/>
              </a:rPr>
              <a:t>He is best remembered for his innovative work in all three media.</a:t>
            </a:r>
          </a:p>
          <a:p>
            <a:r>
              <a:rPr lang="en-US" sz="2800" dirty="0">
                <a:latin typeface="Agency FB" pitchFamily="34" charset="0"/>
              </a:rPr>
              <a:t>His first film was </a:t>
            </a:r>
            <a:r>
              <a:rPr lang="en-US" sz="2800" i="1" dirty="0">
                <a:latin typeface="Agency FB" pitchFamily="34" charset="0"/>
              </a:rPr>
              <a:t>Citizen Kan</a:t>
            </a:r>
            <a:r>
              <a:rPr lang="en-US" sz="2800" dirty="0">
                <a:latin typeface="Agency FB" pitchFamily="34" charset="0"/>
              </a:rPr>
              <a:t>e (1941), which he co-wrote, produced, directed, and starred in as Charles Foster Kane. </a:t>
            </a:r>
          </a:p>
          <a:p>
            <a:r>
              <a:rPr lang="en-US" sz="2800" dirty="0">
                <a:latin typeface="Agency FB" pitchFamily="34" charset="0"/>
              </a:rPr>
              <a:t>He directed only 13 full-length films in his career. </a:t>
            </a:r>
          </a:p>
          <a:p>
            <a:r>
              <a:rPr lang="en-US" sz="2800" dirty="0">
                <a:latin typeface="Agency FB" pitchFamily="34" charset="0"/>
              </a:rPr>
              <a:t>His distinctive directorial style featured layered and nonlinear narrative forms, innovative uses of lighting, unusual camera angles, sound techniques borrowed from radio, deep focus shots, and long takes.</a:t>
            </a:r>
          </a:p>
        </p:txBody>
      </p:sp>
    </p:spTree>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176</TotalTime>
  <Words>1467</Words>
  <Application>Microsoft Macintosh PowerPoint</Application>
  <PresentationFormat>On-screen Show (4:3)</PresentationFormat>
  <Paragraphs>74</Paragraphs>
  <Slides>23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Agency FB</vt:lpstr>
      <vt:lpstr>Arial</vt:lpstr>
      <vt:lpstr>Calibri</vt:lpstr>
      <vt:lpstr>Corbel</vt:lpstr>
      <vt:lpstr>Wingdings</vt:lpstr>
      <vt:lpstr>Wingdings 2</vt:lpstr>
      <vt:lpstr>Wingdings 3</vt:lpstr>
      <vt:lpstr>Module</vt:lpstr>
      <vt:lpstr>Directors</vt:lpstr>
      <vt:lpstr>Classic Directors of All Time</vt:lpstr>
      <vt:lpstr>Alfred Hitchcock</vt:lpstr>
      <vt:lpstr>PowerPoint Presentation</vt:lpstr>
      <vt:lpstr>PowerPoint Presentation</vt:lpstr>
      <vt:lpstr> Stanley Kubrick </vt:lpstr>
      <vt:lpstr>PowerPoint Presentation</vt:lpstr>
      <vt:lpstr>PowerPoint Presentation</vt:lpstr>
      <vt:lpstr> Orson Welles </vt:lpstr>
      <vt:lpstr>PowerPoint Presentation</vt:lpstr>
      <vt:lpstr> Francis Ford Coppola </vt:lpstr>
      <vt:lpstr>PowerPoint Presentation</vt:lpstr>
      <vt:lpstr>PowerPoint Presentation</vt:lpstr>
      <vt:lpstr> Steven Speilberg </vt:lpstr>
      <vt:lpstr>PowerPoint Presentation</vt:lpstr>
      <vt:lpstr>PowerPoint Presentation</vt:lpstr>
      <vt:lpstr> Quentin Tarintino </vt:lpstr>
      <vt:lpstr>PowerPoint Presentation</vt:lpstr>
      <vt:lpstr>PowerPoint Presentation</vt:lpstr>
      <vt:lpstr> Tim Burton </vt:lpstr>
      <vt:lpstr>PowerPoint Presentation</vt:lpstr>
      <vt:lpstr> George Lucas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Directors</dc:title>
  <dc:creator>Student</dc:creator>
  <cp:lastModifiedBy>Sandra Effinger</cp:lastModifiedBy>
  <cp:revision>57</cp:revision>
  <dcterms:created xsi:type="dcterms:W3CDTF">2013-08-20T06:24:09Z</dcterms:created>
  <dcterms:modified xsi:type="dcterms:W3CDTF">2026-04-10T03:33:35Z</dcterms:modified>
</cp:coreProperties>
</file>