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56" r:id="rId17"/>
    <p:sldId id="276" r:id="rId18"/>
    <p:sldId id="257" r:id="rId19"/>
    <p:sldId id="258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76083-8DE7-4A3B-A990-1CDA6FC22BB2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44B2F-F8B8-4CE9-8E52-7CF8FED1F7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A1829-7BF1-486B-9EF5-78CAFB144F08}" type="slidenum">
              <a:rPr lang="en-US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37403-097A-404A-8BFF-2E921953EF6F}" type="slidenum">
              <a:rPr lang="en-US"/>
              <a:pPr/>
              <a:t>14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BD9DA-2BF7-4CF1-92E6-05CC08206516}" type="slidenum">
              <a:rPr lang="en-US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9C91C-609F-4547-A451-753269F8AFF2}" type="slidenum">
              <a:rPr lang="en-US"/>
              <a:pPr/>
              <a:t>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66410-1049-4885-A77A-66A667586028}" type="slidenum">
              <a:rPr lang="en-US"/>
              <a:pPr/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121A7-5192-4741-805E-03D5B34C5318}" type="slidenum">
              <a:rPr lang="en-US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FDA5D-3C10-4D80-9421-7CDC7DA7EFCE}" type="slidenum">
              <a:rPr lang="en-US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569E5-79B1-4262-B0E5-2239D6C4548A}" type="slidenum">
              <a:rPr lang="en-US"/>
              <a:pPr/>
              <a:t>11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0D34D-6831-444C-B523-C7DB307F03F9}" type="slidenum">
              <a:rPr lang="en-US"/>
              <a:pPr/>
              <a:t>12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90194-0BDE-4E11-92DB-3F3DB082A4C8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3E83-5B51-467F-AB69-B2F5E0512F44}" type="datetimeFigureOut">
              <a:rPr lang="en-US" smtClean="0"/>
              <a:pPr/>
              <a:t>10/8/2009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Learning Objective:</a:t>
            </a:r>
          </a:p>
          <a:p>
            <a:endParaRPr lang="en-GB" sz="4800" dirty="0"/>
          </a:p>
          <a:p>
            <a:r>
              <a:rPr lang="en-GB" sz="4800" dirty="0" smtClean="0"/>
              <a:t>To understand and explore the term ‘</a:t>
            </a:r>
            <a:r>
              <a:rPr lang="en-GB" sz="4800" dirty="0" err="1" smtClean="0"/>
              <a:t>mise</a:t>
            </a:r>
            <a:r>
              <a:rPr lang="en-GB" sz="4800" dirty="0" smtClean="0"/>
              <a:t>-en-scene’.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FFFF"/>
                </a:solidFill>
                <a:ea typeface="新細明體" pitchFamily="64" charset="-120"/>
              </a:rPr>
              <a:t>IMAGE 1</a:t>
            </a:r>
          </a:p>
        </p:txBody>
      </p:sp>
      <p:pic>
        <p:nvPicPr>
          <p:cNvPr id="13315" name="Picture 3" descr="breaku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4750" y="1600200"/>
            <a:ext cx="679291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FFFF"/>
                </a:solidFill>
                <a:ea typeface="新細明體" pitchFamily="64" charset="-120"/>
              </a:rPr>
              <a:t>IMAGE 2</a:t>
            </a:r>
          </a:p>
        </p:txBody>
      </p:sp>
      <p:pic>
        <p:nvPicPr>
          <p:cNvPr id="15363" name="Picture 8" descr="men-in-black-2-movi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512888"/>
            <a:ext cx="6192838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5. Lighting &amp; Colour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452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zh-TW" sz="2000" smtClean="0">
                <a:solidFill>
                  <a:srgbClr val="FF7C80"/>
                </a:solidFill>
                <a:ea typeface="新細明體" pitchFamily="64" charset="-120"/>
              </a:rPr>
              <a:t>Lighting &amp; Colour can be used to achieve a variety of effects:</a:t>
            </a:r>
          </a:p>
          <a:p>
            <a:pPr eaLnBrk="1" hangingPunct="1"/>
            <a:r>
              <a:rPr lang="en-GB" altLang="zh-TW" smtClean="0">
                <a:solidFill>
                  <a:srgbClr val="FFFFFF"/>
                </a:solidFill>
                <a:ea typeface="新細明體" pitchFamily="64" charset="-120"/>
              </a:rPr>
              <a:t>To highlight important characters or objects within the frame</a:t>
            </a:r>
          </a:p>
          <a:p>
            <a:pPr eaLnBrk="1" hangingPunct="1"/>
            <a:r>
              <a:rPr lang="en-GB" altLang="zh-TW" smtClean="0">
                <a:solidFill>
                  <a:srgbClr val="FF7C80"/>
                </a:solidFill>
                <a:ea typeface="新細明體" pitchFamily="64" charset="-120"/>
              </a:rPr>
              <a:t>To make characters look mysterious by shading sections of the face &amp; body</a:t>
            </a:r>
          </a:p>
          <a:p>
            <a:pPr eaLnBrk="1" hangingPunct="1"/>
            <a:r>
              <a:rPr lang="en-GB" altLang="zh-TW" smtClean="0">
                <a:solidFill>
                  <a:srgbClr val="FFFFFF"/>
                </a:solidFill>
                <a:ea typeface="新細明體" pitchFamily="64" charset="-120"/>
              </a:rPr>
              <a:t>To reflect a characters mental state/hidden emotions (i.e. bright = happy, dark = disturbed, strobe effect = confused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95963" y="12684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TW" altLang="en-US"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Types of Lighting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4249738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zh-TW" sz="2800" dirty="0" smtClean="0">
                <a:solidFill>
                  <a:srgbClr val="FF7C80"/>
                </a:solidFill>
                <a:ea typeface="新細明體" pitchFamily="64" charset="-120"/>
              </a:rPr>
              <a:t>LOW KEY LIGHTING: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800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ea typeface="新細明體" pitchFamily="64" charset="-120"/>
              </a:rPr>
              <a:t>Created by using only the key &amp; back lights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400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ea typeface="新細明體" pitchFamily="64" charset="-120"/>
              </a:rPr>
              <a:t>Produces  sharp contrasts of light and dark areas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400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ea typeface="新細明體" pitchFamily="64" charset="-120"/>
              </a:rPr>
              <a:t>Deep, distinct shadows/silhouettes a</a:t>
            </a:r>
            <a:r>
              <a:rPr lang="en-GB" altLang="zh-TW" sz="2400" dirty="0" smtClean="0">
                <a:solidFill>
                  <a:schemeClr val="bg1"/>
                </a:solidFill>
                <a:ea typeface="新細明體" pitchFamily="64" charset="-120"/>
              </a:rPr>
              <a:t>re formed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400" dirty="0" smtClean="0">
              <a:solidFill>
                <a:schemeClr val="bg1"/>
              </a:solidFill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TW" sz="2000" dirty="0" smtClean="0">
                <a:solidFill>
                  <a:srgbClr val="FF7C80"/>
                </a:solidFill>
                <a:ea typeface="新細明體" pitchFamily="64" charset="-120"/>
              </a:rPr>
              <a:t>Example: Horror Films</a:t>
            </a:r>
          </a:p>
        </p:txBody>
      </p:sp>
      <p:pic>
        <p:nvPicPr>
          <p:cNvPr id="20484" name="Picture 5" descr="SinCity_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65400"/>
            <a:ext cx="4572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Types of Lighting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42497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TW" sz="2800" dirty="0" smtClean="0">
                <a:solidFill>
                  <a:srgbClr val="FF7C80"/>
                </a:solidFill>
                <a:ea typeface="新細明體" pitchFamily="64" charset="-120"/>
              </a:rPr>
              <a:t>HIGH KEY LIGHTING: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800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ea typeface="新細明體" pitchFamily="64" charset="-120"/>
              </a:rPr>
              <a:t>More filler lights are used. Lighting is natural and realistic to our eyes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400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ea typeface="新細明體" pitchFamily="64" charset="-120"/>
              </a:rPr>
              <a:t>Produces brightly lit sets or a sunny day (right)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400" dirty="0" smtClean="0">
              <a:solidFill>
                <a:schemeClr val="bg1"/>
              </a:solidFill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TW" sz="2000" dirty="0" smtClean="0">
                <a:solidFill>
                  <a:srgbClr val="FF7C80"/>
                </a:solidFill>
                <a:ea typeface="新細明體" pitchFamily="64" charset="-120"/>
              </a:rPr>
              <a:t>Example: Rom-</a:t>
            </a:r>
            <a:r>
              <a:rPr lang="en-GB" altLang="zh-TW" sz="2000" dirty="0" err="1" smtClean="0">
                <a:solidFill>
                  <a:srgbClr val="FF7C80"/>
                </a:solidFill>
                <a:ea typeface="新細明體" pitchFamily="64" charset="-120"/>
              </a:rPr>
              <a:t>Coms</a:t>
            </a:r>
            <a:endParaRPr lang="en-GB" altLang="zh-TW" sz="2000" dirty="0" smtClean="0">
              <a:solidFill>
                <a:srgbClr val="FF7C80"/>
              </a:solidFill>
              <a:ea typeface="新細明體" pitchFamily="64" charset="-120"/>
            </a:endParaRPr>
          </a:p>
        </p:txBody>
      </p:sp>
      <p:pic>
        <p:nvPicPr>
          <p:cNvPr id="21508" name="Picture 6" descr="legallyblond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1700213"/>
            <a:ext cx="357981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Look at the next screen shot: an establishing shot.</a:t>
            </a:r>
          </a:p>
          <a:p>
            <a:endParaRPr lang="en-GB" sz="3600" dirty="0" smtClean="0"/>
          </a:p>
          <a:p>
            <a:r>
              <a:rPr lang="en-GB" sz="3600" dirty="0" smtClean="0"/>
              <a:t>What does the </a:t>
            </a:r>
            <a:r>
              <a:rPr lang="en-GB" sz="3600" dirty="0" err="1" smtClean="0"/>
              <a:t>mise</a:t>
            </a:r>
            <a:r>
              <a:rPr lang="en-GB" sz="3600" dirty="0" smtClean="0"/>
              <a:t>-en-scene tell you about the location?</a:t>
            </a:r>
          </a:p>
          <a:p>
            <a:endParaRPr lang="en-GB" sz="3600" dirty="0" smtClean="0"/>
          </a:p>
          <a:p>
            <a:r>
              <a:rPr lang="en-GB" sz="3600" dirty="0" smtClean="0"/>
              <a:t>Think about: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Lighting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Location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Colour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Props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0"/>
            <a:ext cx="1057282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2272" b="11372"/>
          <a:stretch>
            <a:fillRect/>
          </a:stretch>
        </p:blipFill>
        <p:spPr bwMode="auto">
          <a:xfrm>
            <a:off x="714348" y="1714488"/>
            <a:ext cx="75724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57158" y="1571612"/>
            <a:ext cx="2357454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282" y="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Lots of blue colour:</a:t>
            </a:r>
          </a:p>
          <a:p>
            <a:r>
              <a:rPr lang="en-GB" dirty="0" smtClean="0"/>
              <a:t>Connotations of sea, calm, cool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607587" y="1678769"/>
            <a:ext cx="1928826" cy="5715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43372" y="2071678"/>
            <a:ext cx="2786082" cy="78581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7554" y="29109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Props: all adding to the nautical/sea theme of the film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143240" y="5429264"/>
            <a:ext cx="1285884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1670" y="600076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sea: Caribbean location, pirates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7500958" y="5786454"/>
            <a:ext cx="357190" cy="7143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29322" y="592933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Lighting: natural and bright, so tranquil and happy mood in the scene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-357215"/>
            <a:ext cx="11215766" cy="754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Lighting and set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0"/>
            <a:ext cx="10858576" cy="689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Props and costume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Definition: </a:t>
            </a:r>
            <a:r>
              <a:rPr lang="en-GB" altLang="zh-TW" dirty="0" err="1" smtClean="0">
                <a:ea typeface="新細明體" pitchFamily="64" charset="-120"/>
              </a:rPr>
              <a:t>Mise</a:t>
            </a:r>
            <a:r>
              <a:rPr lang="en-GB" altLang="zh-TW" dirty="0" smtClean="0">
                <a:ea typeface="新細明體" pitchFamily="64" charset="-120"/>
              </a:rPr>
              <a:t> En Scene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A French term meaning </a:t>
            </a:r>
            <a:r>
              <a:rPr kumimoji="0" lang="en-GB" altLang="zh-TW" sz="2800" b="0" i="1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what is put into a scene or frame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1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Visual information in </a:t>
            </a:r>
            <a:r>
              <a:rPr kumimoji="0" lang="en-GB" altLang="zh-TW" sz="28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front </a:t>
            </a: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of the camera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Communicates essential information to the audience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Made up of 5 elements: Can you guess what they are?</a:t>
            </a:r>
            <a:endParaRPr kumimoji="0" lang="en-GB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642918"/>
            <a:ext cx="95726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Costume and expression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TW" sz="4000" dirty="0" smtClean="0">
                <a:ea typeface="新細明體" pitchFamily="64" charset="-120"/>
              </a:rPr>
              <a:t>The 5 Elements of </a:t>
            </a:r>
            <a:r>
              <a:rPr lang="en-GB" altLang="zh-TW" sz="4000" dirty="0" err="1" smtClean="0">
                <a:ea typeface="新細明體" pitchFamily="64" charset="-120"/>
              </a:rPr>
              <a:t>Mise</a:t>
            </a:r>
            <a:r>
              <a:rPr lang="en-GB" altLang="zh-TW" sz="4000" dirty="0" smtClean="0">
                <a:ea typeface="新細明體" pitchFamily="64" charset="-120"/>
              </a:rPr>
              <a:t> en Scene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773238"/>
            <a:ext cx="8229600" cy="4452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Settings &amp; Props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Costume, Hair &amp; Make Up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Facial Expressions &amp; Body Language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Lighting &amp; Colour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Positioning of characters/objects within the frame</a:t>
            </a:r>
            <a:endParaRPr kumimoji="0" lang="en-GB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35600" y="1268413"/>
            <a:ext cx="3240088" cy="2087562"/>
          </a:xfrm>
          <a:prstGeom prst="rect">
            <a:avLst/>
          </a:prstGeom>
          <a:solidFill>
            <a:schemeClr val="tx1"/>
          </a:solidFill>
          <a:ln w="476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altLang="zh-TW" sz="2000" b="1" dirty="0">
                <a:solidFill>
                  <a:srgbClr val="FF0000"/>
                </a:solidFill>
                <a:ea typeface="新細明體" pitchFamily="64" charset="-120"/>
              </a:rPr>
              <a:t>Each aspect of </a:t>
            </a:r>
            <a:r>
              <a:rPr lang="en-GB" altLang="zh-TW" sz="2000" b="1" dirty="0" err="1">
                <a:solidFill>
                  <a:srgbClr val="FF0000"/>
                </a:solidFill>
                <a:ea typeface="新細明體" pitchFamily="64" charset="-120"/>
              </a:rPr>
              <a:t>mise</a:t>
            </a:r>
            <a:r>
              <a:rPr lang="en-GB" altLang="zh-TW" sz="2000" b="1" dirty="0">
                <a:solidFill>
                  <a:srgbClr val="FF0000"/>
                </a:solidFill>
                <a:ea typeface="新細明體" pitchFamily="64" charset="-120"/>
              </a:rPr>
              <a:t>-en-scene has hidden meanings within a film and sends signals to the audience about how we are supposed to feel at a certain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1. Settings &amp; Props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412875"/>
            <a:ext cx="8229600" cy="496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Settings &amp; Locations play an important part in film-making and are not just ‘backgrounds’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Sets are either built from scratch or a great deal of time is spent to find a setting which already exists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Settings can manipulate an audience  by building certain expectations and then taking a different turn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What settings and props you would find in: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A Science Fiction Film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A Romantic Comedy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A Horror Film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2. Costume, Hair &amp; Make Up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45293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800" dirty="0" smtClean="0">
                <a:solidFill>
                  <a:srgbClr val="FF7C80"/>
                </a:solidFill>
                <a:ea typeface="新細明體" pitchFamily="64" charset="-120"/>
              </a:rPr>
              <a:t>Costume, Hair &amp; Make Up act as an instant indicator to us of a character’s personality, status &amp; job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zh-TW" sz="2800" dirty="0" smtClean="0">
              <a:solidFill>
                <a:srgbClr val="FF7C80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800" dirty="0" smtClean="0">
                <a:solidFill>
                  <a:srgbClr val="FFFFFF"/>
                </a:solidFill>
                <a:ea typeface="新細明體" pitchFamily="64" charset="-120"/>
              </a:rPr>
              <a:t>It tells us immediately whether the film is set in the present and what society/or culture it will centre around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GB" altLang="zh-TW" sz="2800" dirty="0" smtClean="0">
              <a:solidFill>
                <a:srgbClr val="FF7C80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800" dirty="0" smtClean="0">
                <a:solidFill>
                  <a:srgbClr val="FF7C80"/>
                </a:solidFill>
                <a:ea typeface="新細明體" pitchFamily="64" charset="-120"/>
              </a:rPr>
              <a:t>Certain costumes can signify certain individuals (i.e. black cloak of a vampire, </a:t>
            </a:r>
            <a:r>
              <a:rPr lang="en-GB" altLang="zh-TW" sz="2800" dirty="0" err="1" smtClean="0">
                <a:solidFill>
                  <a:srgbClr val="FF7C80"/>
                </a:solidFill>
                <a:ea typeface="新細明體" pitchFamily="64" charset="-120"/>
              </a:rPr>
              <a:t>Spidey’s</a:t>
            </a:r>
            <a:r>
              <a:rPr lang="en-GB" altLang="zh-TW" sz="2800" dirty="0" smtClean="0">
                <a:solidFill>
                  <a:srgbClr val="FF7C80"/>
                </a:solidFill>
                <a:ea typeface="新細明體" pitchFamily="64" charset="-120"/>
              </a:rPr>
              <a:t> Spiderman suit)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zh-TW" sz="2800" dirty="0" smtClean="0">
              <a:solidFill>
                <a:srgbClr val="FF7C80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GB" altLang="zh-TW" sz="2800" dirty="0" smtClean="0">
              <a:solidFill>
                <a:srgbClr val="FFFFFF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GB" altLang="zh-TW" sz="2800" dirty="0" smtClean="0">
              <a:solidFill>
                <a:srgbClr val="FFFFFF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zh-TW" altLang="en-GB" sz="2800" dirty="0" smtClean="0">
              <a:solidFill>
                <a:srgbClr val="FF7C80"/>
              </a:solidFill>
              <a:ea typeface="新細明體" pitchFamily="64" charset="-12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95963" y="12684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TW" altLang="en-US"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z="4000" dirty="0" smtClean="0">
                <a:ea typeface="新細明體" pitchFamily="64" charset="-120"/>
              </a:rPr>
              <a:t>3. Facial Expressions &amp; Body Language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45293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400" dirty="0" smtClean="0">
                <a:ea typeface="新細明體" pitchFamily="64" charset="-120"/>
              </a:rPr>
              <a:t>Facial Expressions provide a clear indicator of how someone is feeling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zh-TW" sz="2400" dirty="0" smtClean="0">
              <a:solidFill>
                <a:schemeClr val="bg1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400" dirty="0" smtClean="0">
                <a:solidFill>
                  <a:srgbClr val="FF7C80"/>
                </a:solidFill>
                <a:ea typeface="新細明體" pitchFamily="64" charset="-120"/>
              </a:rPr>
              <a:t>If someone is smiling broadly, we assume they are happy but we may get a different feeling if this is accompanied by scary music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zh-TW" sz="2400" dirty="0" smtClean="0"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400" dirty="0" smtClean="0">
                <a:ea typeface="新細明體" pitchFamily="64" charset="-120"/>
              </a:rPr>
              <a:t>Body Language may also indicate how a character feels towards another character or may reflect the state of their relationship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GB" altLang="zh-TW" sz="2400" dirty="0" smtClean="0">
              <a:solidFill>
                <a:schemeClr val="bg1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400" dirty="0" smtClean="0">
                <a:solidFill>
                  <a:srgbClr val="FF7C80"/>
                </a:solidFill>
                <a:ea typeface="新細明體" pitchFamily="64" charset="-120"/>
              </a:rPr>
              <a:t>TASK: What meanings/emotions do the following images convey: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zh-TW" sz="2400" dirty="0" smtClean="0">
              <a:solidFill>
                <a:srgbClr val="FF7C80"/>
              </a:solidFill>
              <a:ea typeface="新細明體" pitchFamily="64" charset="-12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95963" y="12684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TW" altLang="en-US"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FFFF"/>
                </a:solidFill>
                <a:ea typeface="新細明體" pitchFamily="64" charset="-120"/>
              </a:rPr>
              <a:t>IMAGE 1</a:t>
            </a:r>
          </a:p>
        </p:txBody>
      </p:sp>
      <p:pic>
        <p:nvPicPr>
          <p:cNvPr id="9219" name="Picture 6" descr="spiderman_kiss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484313"/>
            <a:ext cx="6335712" cy="5041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FFFF"/>
                </a:solidFill>
                <a:ea typeface="新細明體" pitchFamily="64" charset="-120"/>
              </a:rPr>
              <a:t>IMAGE 2</a:t>
            </a:r>
          </a:p>
        </p:txBody>
      </p:sp>
      <p:pic>
        <p:nvPicPr>
          <p:cNvPr id="10243" name="Picture 6" descr="shini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412875"/>
            <a:ext cx="4014787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zh-TW" sz="4000" dirty="0" smtClean="0">
                <a:ea typeface="新細明體" pitchFamily="64" charset="-120"/>
              </a:rPr>
              <a:t>4. Positioning of Characters &amp; Objects within a frame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452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TW" dirty="0" smtClean="0">
                <a:solidFill>
                  <a:srgbClr val="FF7C80"/>
                </a:solidFill>
                <a:ea typeface="新細明體" pitchFamily="64" charset="-120"/>
              </a:rPr>
              <a:t>Positioning within a frame can draw our attention to an important character/object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dirty="0" smtClean="0">
                <a:ea typeface="新細明體" pitchFamily="64" charset="-120"/>
              </a:rPr>
              <a:t>A film-maker can use positioning to indicate relationships between people</a:t>
            </a:r>
          </a:p>
          <a:p>
            <a:pPr eaLnBrk="1" hangingPunct="1">
              <a:lnSpc>
                <a:spcPct val="90000"/>
              </a:lnSpc>
            </a:pPr>
            <a:endParaRPr lang="en-GB" altLang="zh-TW" dirty="0" smtClean="0">
              <a:solidFill>
                <a:schemeClr val="bg1"/>
              </a:solidFill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dirty="0" smtClean="0">
                <a:solidFill>
                  <a:srgbClr val="FF7C80"/>
                </a:solidFill>
                <a:ea typeface="新細明體" pitchFamily="64" charset="-120"/>
              </a:rPr>
              <a:t>What does the positioning in the following images reveal about the characters/film: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2684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TW" altLang="en-US"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608</Words>
  <Application>Microsoft Office PowerPoint</Application>
  <PresentationFormat>On-screen Show (4:3)</PresentationFormat>
  <Paragraphs>109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Definition: Mise En Scene</vt:lpstr>
      <vt:lpstr>The 5 Elements of Mise en Scene</vt:lpstr>
      <vt:lpstr>1. Settings &amp; Props</vt:lpstr>
      <vt:lpstr>2. Costume, Hair &amp; Make Up</vt:lpstr>
      <vt:lpstr>3. Facial Expressions &amp; Body Language</vt:lpstr>
      <vt:lpstr>IMAGE 1</vt:lpstr>
      <vt:lpstr>IMAGE 2</vt:lpstr>
      <vt:lpstr>4. Positioning of Characters &amp; Objects within a frame</vt:lpstr>
      <vt:lpstr>IMAGE 1</vt:lpstr>
      <vt:lpstr>IMAGE 2</vt:lpstr>
      <vt:lpstr>5. Lighting &amp; Colour</vt:lpstr>
      <vt:lpstr>Types of Lighting</vt:lpstr>
      <vt:lpstr>Types of Lighting</vt:lpstr>
      <vt:lpstr>Slide 15</vt:lpstr>
      <vt:lpstr>Slide 16</vt:lpstr>
      <vt:lpstr>Slide 17</vt:lpstr>
      <vt:lpstr>Slide 18</vt:lpstr>
      <vt:lpstr>Slide 19</vt:lpstr>
      <vt:lpstr>Slide 20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rmsystemadmin</dc:creator>
  <cp:lastModifiedBy>rmsystemadmin</cp:lastModifiedBy>
  <cp:revision>9</cp:revision>
  <dcterms:created xsi:type="dcterms:W3CDTF">2009-10-07T08:51:46Z</dcterms:created>
  <dcterms:modified xsi:type="dcterms:W3CDTF">2009-10-08T07:05:47Z</dcterms:modified>
</cp:coreProperties>
</file>